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304" r:id="rId21"/>
    <p:sldId id="266" r:id="rId22"/>
    <p:sldId id="267" r:id="rId23"/>
    <p:sldId id="268" r:id="rId24"/>
    <p:sldId id="269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9" r:id="rId42"/>
    <p:sldId id="300" r:id="rId43"/>
    <p:sldId id="302" r:id="rId44"/>
    <p:sldId id="301" r:id="rId45"/>
    <p:sldId id="303" r:id="rId46"/>
    <p:sldId id="305" r:id="rId47"/>
    <p:sldId id="306" r:id="rId4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Times New Roman" pitchFamily="18" charset="0"/>
      </a:defRPr>
    </a:lvl9pPr>
  </p:defaultTextStyle>
  <p:extLst>
    <p:ext uri="{521415D9-36F7-43E2-AB2F-B90AF26B5E84}">
      <p14:sectionLst xmlns:p14="http://schemas.microsoft.com/office/powerpoint/2010/main" xmlns="">
        <p14:section name="Sezione predefinita" id="{BFE2EFDA-9261-2741-939A-16BCB3F42A8C}">
          <p14:sldIdLst>
            <p14:sldId id="256"/>
            <p14:sldId id="257"/>
            <p14:sldId id="258"/>
            <p14:sldId id="260"/>
            <p14:sldId id="259"/>
            <p14:sldId id="261"/>
            <p14:sldId id="262"/>
            <p14:sldId id="263"/>
            <p14:sldId id="264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304"/>
            <p14:sldId id="266"/>
            <p14:sldId id="267"/>
            <p14:sldId id="268"/>
            <p14:sldId id="269"/>
            <p14:sldId id="272"/>
            <p14:sldId id="273"/>
            <p14:sldId id="274"/>
            <p14:sldId id="275"/>
            <p14:sldId id="276"/>
            <p14:sldId id="277"/>
            <p14:sldId id="27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9"/>
            <p14:sldId id="300"/>
            <p14:sldId id="302"/>
            <p14:sldId id="301"/>
            <p14:sldId id="30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9FFF"/>
    <a:srgbClr val="006600"/>
    <a:srgbClr val="CAE4C0"/>
    <a:srgbClr val="D0E7C7"/>
    <a:srgbClr val="DCEDD5"/>
    <a:srgbClr val="C9FFC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2787"/>
    <p:restoredTop sz="90929"/>
  </p:normalViewPr>
  <p:slideViewPr>
    <p:cSldViewPr>
      <p:cViewPr varScale="1">
        <p:scale>
          <a:sx n="66" d="100"/>
          <a:sy n="66" d="100"/>
        </p:scale>
        <p:origin x="-1272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49B69A-8C41-4963-8416-6F2F11C05442}" type="slidenum">
              <a:rPr lang="it-IT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5744FDB-1F6B-4B01-BE8E-DEA3D2B4008F}" type="slidenum">
              <a:rPr lang="it-IT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5391A00-74A1-4D62-ADFB-E146271C9306}" type="slidenum">
              <a:rPr lang="it-IT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C7971D-2CB1-4EF1-8793-C3529BAA7181}" type="slidenum">
              <a:rPr lang="it-IT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42B1E14-9A5C-47CC-B876-1F5F64C55708}" type="slidenum">
              <a:rPr lang="it-IT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1B558C-705A-4C3E-B676-E148F5C68D82}" type="slidenum">
              <a:rPr lang="it-IT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EFDF031-E35C-4281-8463-ED8983266054}" type="slidenum">
              <a:rPr lang="it-IT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0E8329-84A1-4060-BF7F-D0C87DC21F5D}" type="slidenum">
              <a:rPr lang="it-IT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AB6975E-1F96-4689-B863-A5B21AEF4FAF}" type="slidenum">
              <a:rPr lang="it-IT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321245-E692-4D2A-9B2D-6444152B7F4E}" type="slidenum">
              <a:rPr lang="it-IT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t-IT" noProof="0" smtClean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it-IT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4D11ED-DC81-49F1-B296-793571E074D3}" type="slidenum">
              <a:rPr lang="it-IT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AE4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it-IT" smtClean="0"/>
              <a:t>Fare clic per modificare lo stile del titolo dello schema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it-IT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it-IT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13E2D23C-1959-43F8-B9D7-3A9670E89478}" type="slidenum">
              <a:rPr lang="it-IT"/>
              <a:pPr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cs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Monopoli.exe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2.png"/><Relationship Id="rId4" Type="http://schemas.openxmlformats.org/officeDocument/2006/relationships/oleObject" Target="../embeddings/oleObject4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95400" y="914400"/>
            <a:ext cx="6629400" cy="1752600"/>
          </a:xfrm>
        </p:spPr>
        <p:txBody>
          <a:bodyPr/>
          <a:lstStyle/>
          <a:p>
            <a:pPr eaLnBrk="1" hangingPunct="1"/>
            <a:r>
              <a:rPr lang="it-IT" sz="2800" smtClean="0">
                <a:solidFill>
                  <a:srgbClr val="006600"/>
                </a:solidFill>
                <a:latin typeface="Comic Sans MS" pitchFamily="66" charset="0"/>
              </a:rPr>
              <a:t>PROGETTO DI INGEGNERIA DEL SOFTWARE</a:t>
            </a:r>
            <a:r>
              <a:rPr lang="it-IT" sz="2800" smtClean="0">
                <a:solidFill>
                  <a:srgbClr val="006600"/>
                </a:solidFill>
              </a:rPr>
              <a:t/>
            </a:r>
            <a:br>
              <a:rPr lang="it-IT" sz="2800" smtClean="0">
                <a:solidFill>
                  <a:srgbClr val="006600"/>
                </a:solidFill>
              </a:rPr>
            </a:br>
            <a:r>
              <a:rPr lang="it-IT" sz="1000" smtClean="0">
                <a:solidFill>
                  <a:srgbClr val="006600"/>
                </a:solidFill>
              </a:rPr>
              <a:t/>
            </a:r>
            <a:br>
              <a:rPr lang="it-IT" sz="1000" smtClean="0">
                <a:solidFill>
                  <a:srgbClr val="006600"/>
                </a:solidFill>
              </a:rPr>
            </a:br>
            <a:r>
              <a:rPr lang="it-IT" sz="1200" smtClean="0">
                <a:latin typeface="Comic Sans MS" pitchFamily="66" charset="0"/>
              </a:rPr>
              <a:t>a.a. 2011/2012</a:t>
            </a:r>
            <a:r>
              <a:rPr lang="it-IT" sz="1200" smtClean="0"/>
              <a:t/>
            </a:r>
            <a:br>
              <a:rPr lang="it-IT" sz="1200" smtClean="0"/>
            </a:br>
            <a:r>
              <a:rPr lang="it-IT" sz="1200" smtClean="0">
                <a:latin typeface="Comic Sans MS" pitchFamily="66" charset="0"/>
              </a:rPr>
              <a:t>professor GIUSEPPE BELLAVIA</a:t>
            </a:r>
            <a:endParaRPr lang="it-IT" sz="1200" smtClean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4800600"/>
            <a:ext cx="6629400" cy="1143000"/>
          </a:xfrm>
        </p:spPr>
        <p:txBody>
          <a:bodyPr/>
          <a:lstStyle/>
          <a:p>
            <a:pPr eaLnBrk="1" hangingPunct="1"/>
            <a:r>
              <a:rPr lang="it-IT" sz="1400" smtClean="0">
                <a:latin typeface="Comic Sans MS" pitchFamily="66" charset="0"/>
              </a:rPr>
              <a:t>di:</a:t>
            </a:r>
            <a:endParaRPr lang="it-IT" sz="1400" smtClean="0"/>
          </a:p>
          <a:p>
            <a:pPr eaLnBrk="1" hangingPunct="1"/>
            <a:r>
              <a:rPr lang="it-IT" sz="1400" smtClean="0">
                <a:latin typeface="Comic Sans MS" pitchFamily="66" charset="0"/>
              </a:rPr>
              <a:t>LORENZO DONINI</a:t>
            </a:r>
            <a:endParaRPr lang="it-IT" sz="1400" smtClean="0"/>
          </a:p>
          <a:p>
            <a:pPr eaLnBrk="1" hangingPunct="1"/>
            <a:r>
              <a:rPr lang="it-IT" sz="1400" smtClean="0">
                <a:latin typeface="Comic Sans MS" pitchFamily="66" charset="0"/>
              </a:rPr>
              <a:t>ALESSANDRO PIOVANI</a:t>
            </a:r>
            <a:endParaRPr lang="it-IT" sz="1400" smtClean="0"/>
          </a:p>
          <a:p>
            <a:pPr eaLnBrk="1" hangingPunct="1"/>
            <a:r>
              <a:rPr lang="it-IT" sz="1400" smtClean="0">
                <a:latin typeface="Comic Sans MS" pitchFamily="66" charset="0"/>
              </a:rPr>
              <a:t>ELISA TARTARINI</a:t>
            </a:r>
            <a:endParaRPr lang="it-IT" sz="1400" smtClean="0"/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2503488"/>
            <a:ext cx="5638800" cy="2144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685800"/>
          </a:xfrm>
          <a:noFill/>
        </p:spPr>
        <p:txBody>
          <a:bodyPr/>
          <a:lstStyle/>
          <a:p>
            <a:r>
              <a:rPr lang="it-IT" b="1" smtClean="0">
                <a:solidFill>
                  <a:srgbClr val="006600"/>
                </a:solidFill>
                <a:latin typeface="Tempus Sans ITC" pitchFamily="82" charset="0"/>
              </a:rPr>
              <a:t>SCENARI</a:t>
            </a:r>
            <a:r>
              <a:rPr lang="it-IT" b="1" baseline="-25000" smtClean="0">
                <a:solidFill>
                  <a:srgbClr val="006600"/>
                </a:solidFill>
                <a:latin typeface="Tempus Sans ITC" pitchFamily="82" charset="0"/>
              </a:rPr>
              <a:t>2</a:t>
            </a:r>
          </a:p>
        </p:txBody>
      </p:sp>
      <p:sp>
        <p:nvSpPr>
          <p:cNvPr id="21507" name="Text Box 1027"/>
          <p:cNvSpPr txBox="1">
            <a:spLocks noChangeArrowheads="1"/>
          </p:cNvSpPr>
          <p:nvPr/>
        </p:nvSpPr>
        <p:spPr bwMode="auto">
          <a:xfrm>
            <a:off x="0" y="91440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it-IT">
                <a:latin typeface="Tempus Sans ITC" pitchFamily="82" charset="0"/>
              </a:rPr>
              <a:t>SCENARIO CREAZIONE PARTITA</a:t>
            </a:r>
            <a:r>
              <a:rPr lang="it-IT" baseline="-25000">
                <a:latin typeface="Tempus Sans ITC" pitchFamily="82" charset="0"/>
              </a:rPr>
              <a:t>1</a:t>
            </a:r>
          </a:p>
        </p:txBody>
      </p:sp>
      <p:graphicFrame>
        <p:nvGraphicFramePr>
          <p:cNvPr id="21531" name="Group 27"/>
          <p:cNvGraphicFramePr>
            <a:graphicFrameLocks noGrp="1"/>
          </p:cNvGraphicFramePr>
          <p:nvPr/>
        </p:nvGraphicFramePr>
        <p:xfrm>
          <a:off x="457200" y="1879600"/>
          <a:ext cx="8305800" cy="4064000"/>
        </p:xfrm>
        <a:graphic>
          <a:graphicData uri="http://schemas.openxmlformats.org/drawingml/2006/table">
            <a:tbl>
              <a:tblPr/>
              <a:tblGrid>
                <a:gridCol w="1893888"/>
                <a:gridCol w="6411912"/>
              </a:tblGrid>
              <a:tr h="812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Titoli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Nuova Partita</a:t>
                      </a:r>
                      <a:endParaRPr kumimoji="0" lang="it-IT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Descrizione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 Utente decide di cominciare una nuova Partita al gioco Monopoli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Attori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Utente, Giocatore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Precondizioni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Non deve essere in corso un'altra Partita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Postcondizioni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La Partita è stata creata secondo i parametri inseriti dall'Utente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842" name="Group 1026"/>
          <p:cNvGraphicFramePr>
            <a:graphicFrameLocks noGrp="1"/>
          </p:cNvGraphicFramePr>
          <p:nvPr/>
        </p:nvGraphicFramePr>
        <p:xfrm>
          <a:off x="228600" y="914400"/>
          <a:ext cx="8686800" cy="5562600"/>
        </p:xfrm>
        <a:graphic>
          <a:graphicData uri="http://schemas.openxmlformats.org/drawingml/2006/table">
            <a:tbl>
              <a:tblPr/>
              <a:tblGrid>
                <a:gridCol w="1981200"/>
                <a:gridCol w="6705600"/>
              </a:tblGrid>
              <a:tr h="5562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Scenario principale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 A sistema avviato, l'Utente può decidere di iniziare una Nuova Partita dal menu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 Si apre una schermata di Preparazione contenente un campo per l'immissione di una durata massima della Partita, e sei campi per l'inserimento dei Giocatori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 L'Utente inserisce una durata massima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4. L'Utente inserisce i nomi dei Giocatori che parteciperanno alla Partita e seleziona per ognuno di essi uno specifico Segnalino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5. L'Utente conferma i propri inserimenti cliccando su un apposito pulsante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6. Il sistema assegna ad ogni Giocatore un capitale di partenza e dei Contratti, dipendentemente dal numero di partecipanti alla Partita,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7. Per ogni Giocatore appare una schermata in cui sono visualizzati i Contratti assegnati dal sistema e il loro importo totale che il Giocatore dovrà pagare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8. Ogni Giocatore conferma, pagando l'importo indicato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9. Appare la Tavola da Gioco e inizia la fase di svolgimento della Partita, in cui i Giocatori giocano dei Turni, a rotazione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2538" name="Text Box 1034"/>
          <p:cNvSpPr txBox="1">
            <a:spLocks noChangeArrowheads="1"/>
          </p:cNvSpPr>
          <p:nvPr/>
        </p:nvSpPr>
        <p:spPr bwMode="auto">
          <a:xfrm>
            <a:off x="0" y="228600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it-IT">
                <a:latin typeface="Tempus Sans ITC" pitchFamily="82" charset="0"/>
              </a:rPr>
              <a:t>SCENARIO CREAZIONE PARTITA</a:t>
            </a:r>
            <a:r>
              <a:rPr lang="it-IT" baseline="-25000">
                <a:latin typeface="Tempus Sans ITC" pitchFamily="82" charset="0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67" name="Group 15"/>
          <p:cNvGraphicFramePr>
            <a:graphicFrameLocks noGrp="1"/>
          </p:cNvGraphicFramePr>
          <p:nvPr/>
        </p:nvGraphicFramePr>
        <p:xfrm>
          <a:off x="228600" y="914400"/>
          <a:ext cx="8686800" cy="5562600"/>
        </p:xfrm>
        <a:graphic>
          <a:graphicData uri="http://schemas.openxmlformats.org/drawingml/2006/table">
            <a:tbl>
              <a:tblPr/>
              <a:tblGrid>
                <a:gridCol w="2286000"/>
                <a:gridCol w="6400800"/>
              </a:tblGrid>
              <a:tr h="55626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Scenari alternativi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3a. Se l’utente non specifica una durata massima, la partita avrà durata illimitata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5a. Se l'Utente decide di annullare la creazione della Partita, il sistema non creerà una Nuova Partita</a:t>
                      </a:r>
                    </a:p>
                    <a:p>
                      <a:pPr marL="457200" marR="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5a.1 La schermata viene chiusa e l'Utente deve ripetere tutti i passaggi dal principio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5b. Se l’Utente non ha inserito le informazioni di almeno due Giocatori, il sistema non abilita il pulsante di conferma</a:t>
                      </a:r>
                    </a:p>
                    <a:p>
                      <a:pPr marL="457200" marR="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5b.1 L’Utente torna al passo 3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5c. Se l’Utente inserisce in due campi differenti lo stesso nome, appare una notifica di errore e il sistema disabilita il pulsante di conferma</a:t>
                      </a:r>
                    </a:p>
                    <a:p>
                      <a:pPr marL="457200" marR="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2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5c.1 L’Utente torna al passo 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3562" name="Text Box 1039"/>
          <p:cNvSpPr txBox="1">
            <a:spLocks noChangeArrowheads="1"/>
          </p:cNvSpPr>
          <p:nvPr/>
        </p:nvSpPr>
        <p:spPr bwMode="auto">
          <a:xfrm>
            <a:off x="0" y="228600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it-IT">
                <a:latin typeface="Tempus Sans ITC" pitchFamily="82" charset="0"/>
              </a:rPr>
              <a:t>SCENARIO CREAZIONE PARTITA</a:t>
            </a:r>
            <a:r>
              <a:rPr lang="it-IT" baseline="-25000">
                <a:latin typeface="Tempus Sans ITC" pitchFamily="82" charset="0"/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685800"/>
          </a:xfrm>
          <a:noFill/>
        </p:spPr>
        <p:txBody>
          <a:bodyPr/>
          <a:lstStyle/>
          <a:p>
            <a:r>
              <a:rPr lang="it-IT" b="1" smtClean="0">
                <a:solidFill>
                  <a:srgbClr val="006600"/>
                </a:solidFill>
                <a:latin typeface="Tempus Sans ITC" pitchFamily="82" charset="0"/>
              </a:rPr>
              <a:t>SCENARI</a:t>
            </a:r>
            <a:r>
              <a:rPr lang="it-IT" b="1" baseline="-25000" smtClean="0">
                <a:solidFill>
                  <a:srgbClr val="006600"/>
                </a:solidFill>
                <a:latin typeface="Tempus Sans ITC" pitchFamily="82" charset="0"/>
              </a:rPr>
              <a:t>3</a:t>
            </a:r>
          </a:p>
        </p:txBody>
      </p:sp>
      <p:sp>
        <p:nvSpPr>
          <p:cNvPr id="24579" name="Text Box 1027"/>
          <p:cNvSpPr txBox="1">
            <a:spLocks noChangeArrowheads="1"/>
          </p:cNvSpPr>
          <p:nvPr/>
        </p:nvSpPr>
        <p:spPr bwMode="auto">
          <a:xfrm>
            <a:off x="0" y="91440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it-IT">
                <a:latin typeface="Tempus Sans ITC" pitchFamily="82" charset="0"/>
              </a:rPr>
              <a:t>SCENARIO GIOCA TURNO</a:t>
            </a:r>
            <a:r>
              <a:rPr lang="it-IT" baseline="-25000">
                <a:latin typeface="Tempus Sans ITC" pitchFamily="82" charset="0"/>
              </a:rPr>
              <a:t>1</a:t>
            </a:r>
          </a:p>
        </p:txBody>
      </p:sp>
      <p:graphicFrame>
        <p:nvGraphicFramePr>
          <p:cNvPr id="24603" name="Group 27"/>
          <p:cNvGraphicFramePr>
            <a:graphicFrameLocks noGrp="1"/>
          </p:cNvGraphicFramePr>
          <p:nvPr/>
        </p:nvGraphicFramePr>
        <p:xfrm>
          <a:off x="457200" y="1687513"/>
          <a:ext cx="8305800" cy="4638040"/>
        </p:xfrm>
        <a:graphic>
          <a:graphicData uri="http://schemas.openxmlformats.org/drawingml/2006/table">
            <a:tbl>
              <a:tblPr/>
              <a:tblGrid>
                <a:gridCol w="1893888"/>
                <a:gridCol w="6411912"/>
              </a:tblGrid>
              <a:tr h="685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Titoli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Gioca Turno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Descrizione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Durante lo svolgimento del gioco, i Giocatori devono a rotazione giocare dei Turni. In ogni Turno devono tirare i dadi e, se sono nelle condizioni necessarie, ovvero non sono in Prigione, il sistema muove il loro Segnalino in base all'esito del tiro dei dadi. I Giocatori devono poi, prima di terminare il Turno, effettuare le operazioni previste dalla Casella di arrivo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Attori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Giocatore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Precondizioni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È il Turno del Giocatore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Postcondizioni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Il Giocatore ha tirato i dadi, effettuato le operazioni necessarie e terminato il Turno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14" name="Group 1026"/>
          <p:cNvGraphicFramePr>
            <a:graphicFrameLocks noGrp="1"/>
          </p:cNvGraphicFramePr>
          <p:nvPr/>
        </p:nvGraphicFramePr>
        <p:xfrm>
          <a:off x="228600" y="1219200"/>
          <a:ext cx="8686800" cy="4648200"/>
        </p:xfrm>
        <a:graphic>
          <a:graphicData uri="http://schemas.openxmlformats.org/drawingml/2006/table">
            <a:tbl>
              <a:tblPr/>
              <a:tblGrid>
                <a:gridCol w="2209800"/>
                <a:gridCol w="6477000"/>
              </a:tblGrid>
              <a:tr h="4648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Scenario principale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Durante il suo Turno: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 Il Giocatore Tira i dadi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 Il sistema sposta il Segnalino in senso orario di un numero di Caselle pari al risultato ottenuto dal tiro dei dadi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 La nuova posizione del Segnalino viene memorizzata dal sistema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4. La Casella sulla quale il Segnalino del Giocatore è stato mosso determina cosa succede al Giocatore durante quel Turno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5. Il Giocatore può decidere di effettuare altre operazioni sempre possibili durante il Turno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6. Il Giocatore termina il proprio Turno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7. Inizia il Turno del Giocatore successivo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5610" name="Text Box 1034"/>
          <p:cNvSpPr txBox="1">
            <a:spLocks noChangeArrowheads="1"/>
          </p:cNvSpPr>
          <p:nvPr/>
        </p:nvSpPr>
        <p:spPr bwMode="auto">
          <a:xfrm>
            <a:off x="0" y="381000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it-IT">
                <a:latin typeface="Tempus Sans ITC" pitchFamily="82" charset="0"/>
              </a:rPr>
              <a:t>SCENARIO GIOCA TURNO</a:t>
            </a:r>
            <a:r>
              <a:rPr lang="it-IT" baseline="-25000">
                <a:latin typeface="Tempus Sans ITC" pitchFamily="82" charset="0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644" name="Group 20"/>
          <p:cNvGraphicFramePr>
            <a:graphicFrameLocks noGrp="1"/>
          </p:cNvGraphicFramePr>
          <p:nvPr/>
        </p:nvGraphicFramePr>
        <p:xfrm>
          <a:off x="228600" y="609600"/>
          <a:ext cx="8686800" cy="6187440"/>
        </p:xfrm>
        <a:graphic>
          <a:graphicData uri="http://schemas.openxmlformats.org/drawingml/2006/table">
            <a:tbl>
              <a:tblPr/>
              <a:tblGrid>
                <a:gridCol w="1676400"/>
                <a:gridCol w="7010400"/>
              </a:tblGrid>
              <a:tr h="58674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Scenari alternativi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1a. Se il Giocatore si trova in Prigione può decidere di pagare la Cauzione prima di tirare i dadi, uscendo di Prigione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1b. Se il Giocatore viene dal caso d'uso Pesca Carta non deve tirare i dadi ma svolgere solamente le operazioni previste dalla Casella in cui è stato spostato a causa della Carta pescata, passa al punto 3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1c. Se il Giocatore viene dal caso d'uso Esci di Prigione e ha precedentemente tirato i dadi mantiene il tiro già effettuato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2a. Se il Giocatore si trova in Prigione da meno di tre Turni e non ha ottenuto un tiro di dadi doppio o non ha pagato la Cauzione non può muovere il proprio Segnalino e salta al passo 5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2b. Se il Giocatore si trova in Prigione da tre Turni e non ha ottenuto un tiro di dadi doppio, è costretto a uscire di Prigione pagaando la Cauzione</a:t>
                      </a:r>
                    </a:p>
                    <a:p>
                      <a:pPr marL="457200" marR="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2b.2. Il Giocatore procede comunque al passo 2, mantenendo il tiro di dadi già effettuato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2c. Se il Giocatore si trova in Prigione, ed ha ottenuto un tiro di dadi doppio, esce di Prigione e procede al passo 2, mantenendo il tiro di dadi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2d. Se il Giocatore non si trova in Prigione e ha ottenuto un tiro di dadi doppio per la terza volta consecutiva, finisce in Prigione</a:t>
                      </a:r>
                    </a:p>
                    <a:p>
                      <a:pPr marL="457200" marR="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2d.1. Il Segnalino del </a:t>
                      </a: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</a:t>
                      </a:r>
                      <a:r>
                        <a:rPr kumimoji="0" lang="it-IT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iocatore viene automaticamente spostato dal sistema sulla Casella Prigione, e il Giocatore si trova da quel momento in Prigione</a:t>
                      </a:r>
                    </a:p>
                    <a:p>
                      <a:pPr marL="457200" marR="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2d.2. Il Giocatore salta al passo 5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6a. Se il Giocatore non si trova in Prigione e ha ottenuto un tiro di dadi doppio, deve rilanciare i dadi, tornando al passo 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6634" name="Text Box 15"/>
          <p:cNvSpPr txBox="1">
            <a:spLocks noChangeArrowheads="1"/>
          </p:cNvSpPr>
          <p:nvPr/>
        </p:nvSpPr>
        <p:spPr bwMode="auto">
          <a:xfrm>
            <a:off x="0" y="152400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it-IT">
                <a:latin typeface="Tempus Sans ITC" pitchFamily="82" charset="0"/>
              </a:rPr>
              <a:t>SCENARIO GIOCA TURNO</a:t>
            </a:r>
            <a:r>
              <a:rPr lang="it-IT" baseline="-25000">
                <a:latin typeface="Tempus Sans ITC" pitchFamily="82" charset="0"/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685800"/>
          </a:xfrm>
          <a:noFill/>
        </p:spPr>
        <p:txBody>
          <a:bodyPr/>
          <a:lstStyle/>
          <a:p>
            <a:r>
              <a:rPr lang="it-IT" b="1" smtClean="0">
                <a:solidFill>
                  <a:srgbClr val="006600"/>
                </a:solidFill>
                <a:latin typeface="Tempus Sans ITC" pitchFamily="82" charset="0"/>
              </a:rPr>
              <a:t>SCENARI</a:t>
            </a:r>
            <a:r>
              <a:rPr lang="it-IT" b="1" baseline="-25000" smtClean="0">
                <a:solidFill>
                  <a:srgbClr val="006600"/>
                </a:solidFill>
                <a:latin typeface="Tempus Sans ITC" pitchFamily="82" charset="0"/>
              </a:rPr>
              <a:t>4</a:t>
            </a:r>
          </a:p>
        </p:txBody>
      </p:sp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0" y="91440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it-IT">
                <a:latin typeface="Tempus Sans ITC" pitchFamily="82" charset="0"/>
              </a:rPr>
              <a:t>SCENARIO PESCA UNA CARTA</a:t>
            </a:r>
            <a:r>
              <a:rPr lang="it-IT" baseline="-25000">
                <a:latin typeface="Tempus Sans ITC" pitchFamily="82" charset="0"/>
              </a:rPr>
              <a:t>1</a:t>
            </a:r>
          </a:p>
        </p:txBody>
      </p:sp>
      <p:graphicFrame>
        <p:nvGraphicFramePr>
          <p:cNvPr id="27675" name="Group 27"/>
          <p:cNvGraphicFramePr>
            <a:graphicFrameLocks noGrp="1"/>
          </p:cNvGraphicFramePr>
          <p:nvPr/>
        </p:nvGraphicFramePr>
        <p:xfrm>
          <a:off x="457200" y="1857375"/>
          <a:ext cx="8305800" cy="4394200"/>
        </p:xfrm>
        <a:graphic>
          <a:graphicData uri="http://schemas.openxmlformats.org/drawingml/2006/table">
            <a:tbl>
              <a:tblPr/>
              <a:tblGrid>
                <a:gridCol w="1893888"/>
                <a:gridCol w="6411912"/>
              </a:tblGrid>
              <a:tr h="685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Titoli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Pesca una Carta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Descrizione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Il Giocatore finisce su una casella Probabilità o Imprevisti e pesca dunque una carta, contenente delle istruzioni, che il Giocatore dovrà seguire alla lettera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Attori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Giocatore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Precondizioni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È il Turno del Giocatore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Il Giocatore ha tirato i dadi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Il Giocatore si è fermato su una Casella di tipo “Probabilità” o “Imprevisti”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128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Postcondizioni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Il sistema registra le operazioni effettuate dal Giocatore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698" name="Group 26"/>
          <p:cNvGraphicFramePr>
            <a:graphicFrameLocks noGrp="1"/>
          </p:cNvGraphicFramePr>
          <p:nvPr/>
        </p:nvGraphicFramePr>
        <p:xfrm>
          <a:off x="228600" y="685800"/>
          <a:ext cx="8686800" cy="5867401"/>
        </p:xfrm>
        <a:graphic>
          <a:graphicData uri="http://schemas.openxmlformats.org/drawingml/2006/table">
            <a:tbl>
              <a:tblPr/>
              <a:tblGrid>
                <a:gridCol w="2209800"/>
                <a:gridCol w="6477000"/>
              </a:tblGrid>
              <a:tr h="49704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Scenario principale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Esistono due mazzi di carte: le Probabilità e gli Imprevisti.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La Casella sulla quale si è fermato e le istruzioni della carta discriminano le operazione che il Giocatore deve effettuare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 Il Giocatore pesca una Carta cliccando sul pulsante Pesca carta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 Appare la relativa Carta pescata, contenente le istruzioni da seguire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 Il Giocatore esegue le istruzioni cliccando sull'apposito pulsante che viene abilitato una volta pescata la carta. Le possibili istruzioni possono prevedere:</a:t>
                      </a:r>
                    </a:p>
                    <a:p>
                      <a:pPr marL="742950" marR="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3.1 Un pagamento di un determinato importo [CU20]</a:t>
                      </a:r>
                    </a:p>
                    <a:p>
                      <a:pPr marL="742950" marR="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3.2 Uno spostamento su un'altra Casella [CU4] </a:t>
                      </a:r>
                    </a:p>
                    <a:p>
                      <a:pPr marL="742950" marR="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3.3 La ricezione di un importo di denaro</a:t>
                      </a:r>
                    </a:p>
                    <a:p>
                      <a:pPr marL="742950" marR="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3.4 La condanna alla Prigione [CU7]</a:t>
                      </a:r>
                    </a:p>
                    <a:p>
                      <a:pPr marL="742950" marR="0" lvl="1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3.5 La pesca di un'altra Carta ripartendo dal punto 1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4. Lo stato del Giocatore viene aggiornato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5. Una volta seguite le istruzioni, la carta viene rimessa automaticamente in fondo al relativo mazzo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969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Scenari alternativi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3a. Se la Carta pescata prevede un versamento di denaro al Giocatore o un suo spostamento sulla Tavola Da gioco, l'operazione avviene in automatico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8685" name="Text Box 18"/>
          <p:cNvSpPr txBox="1">
            <a:spLocks noChangeArrowheads="1"/>
          </p:cNvSpPr>
          <p:nvPr/>
        </p:nvSpPr>
        <p:spPr bwMode="auto">
          <a:xfrm>
            <a:off x="0" y="152400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it-IT">
                <a:latin typeface="Tempus Sans ITC" pitchFamily="82" charset="0"/>
              </a:rPr>
              <a:t>SCENARIO PESCA UNA CARTA</a:t>
            </a:r>
            <a:r>
              <a:rPr lang="it-IT" baseline="-25000">
                <a:latin typeface="Tempus Sans ITC" pitchFamily="82" charset="0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685800"/>
          </a:xfrm>
          <a:noFill/>
        </p:spPr>
        <p:txBody>
          <a:bodyPr/>
          <a:lstStyle/>
          <a:p>
            <a:r>
              <a:rPr lang="it-IT" b="1" dirty="0" smtClean="0">
                <a:solidFill>
                  <a:srgbClr val="006600"/>
                </a:solidFill>
                <a:latin typeface="Tempus Sans ITC" pitchFamily="82" charset="0"/>
              </a:rPr>
              <a:t>SCENARI</a:t>
            </a:r>
            <a:r>
              <a:rPr lang="it-IT" b="1" baseline="-25000" dirty="0" smtClean="0">
                <a:solidFill>
                  <a:srgbClr val="006600"/>
                </a:solidFill>
                <a:latin typeface="Tempus Sans ITC" pitchFamily="82" charset="0"/>
              </a:rPr>
              <a:t>5</a:t>
            </a:r>
          </a:p>
        </p:txBody>
      </p:sp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0" y="91440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it-IT">
                <a:latin typeface="Tempus Sans ITC" pitchFamily="82" charset="0"/>
              </a:rPr>
              <a:t>SCENARIO VISUALIZZA STATISTICHE DELLA PARTITA</a:t>
            </a:r>
            <a:r>
              <a:rPr lang="it-IT" baseline="-25000">
                <a:latin typeface="Tempus Sans ITC" pitchFamily="82" charset="0"/>
              </a:rPr>
              <a:t>1</a:t>
            </a:r>
          </a:p>
        </p:txBody>
      </p:sp>
      <p:graphicFrame>
        <p:nvGraphicFramePr>
          <p:cNvPr id="29723" name="Group 27"/>
          <p:cNvGraphicFramePr>
            <a:graphicFrameLocks noGrp="1"/>
          </p:cNvGraphicFramePr>
          <p:nvPr/>
        </p:nvGraphicFramePr>
        <p:xfrm>
          <a:off x="457200" y="1547813"/>
          <a:ext cx="8305800" cy="4929190"/>
        </p:xfrm>
        <a:graphic>
          <a:graphicData uri="http://schemas.openxmlformats.org/drawingml/2006/table">
            <a:tbl>
              <a:tblPr/>
              <a:tblGrid>
                <a:gridCol w="1893888"/>
                <a:gridCol w="6411912"/>
              </a:tblGrid>
              <a:tr h="4714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Titoli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Visualizza Statistiche della Partita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445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Descrizione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 termine della Partita, quando si entra nella fase di Conclusione, il sistema presenta all'Utente una schermata di statistiche relative alla Partita giocata e decreta il Vincitore della Partita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62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Attori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Giocatore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892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Precondizioni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La Partita è entrata in fase di Conclusione, in seguito a due possibili eventi:</a:t>
                      </a:r>
                    </a:p>
                    <a:p>
                      <a:pPr marL="457200" marR="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a) È scaduto il tempo della durata massima della Partita</a:t>
                      </a:r>
                    </a:p>
                    <a:p>
                      <a:pPr marL="457200" marR="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b) È rimasto in gioco soltanto un Giocatore, e tutti gli altri sono inattivi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oppure:</a:t>
                      </a:r>
                    </a:p>
                    <a:p>
                      <a:pPr marL="457200" marR="0" lvl="1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c) Un Giocatore ha deciso di terminare arbitrariamente la Partita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76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Postcondizioni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La Partita è conclusa e non è più in alcun modo accessibile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38" name="Group 18"/>
          <p:cNvGraphicFramePr>
            <a:graphicFrameLocks noGrp="1"/>
          </p:cNvGraphicFramePr>
          <p:nvPr/>
        </p:nvGraphicFramePr>
        <p:xfrm>
          <a:off x="228600" y="1066800"/>
          <a:ext cx="8686800" cy="5410200"/>
        </p:xfrm>
        <a:graphic>
          <a:graphicData uri="http://schemas.openxmlformats.org/drawingml/2006/table">
            <a:tbl>
              <a:tblPr/>
              <a:tblGrid>
                <a:gridCol w="2362200"/>
                <a:gridCol w="6324600"/>
              </a:tblGrid>
              <a:tr h="48958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Scenario principale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1. Il sistema effettua un calcolo dei possedimenti totali dei Giocatori, sia attivi che inattivi, che comprende il loro </a:t>
                      </a:r>
                      <a:r>
                        <a:rPr kumimoji="0" 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r>
                        <a:rPr kumimoji="0" lang="it-IT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apitale, i </a:t>
                      </a:r>
                      <a:r>
                        <a:rPr kumimoji="0" 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</a:t>
                      </a:r>
                      <a:r>
                        <a:rPr kumimoji="0" lang="it-IT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erreni e gli </a:t>
                      </a:r>
                      <a:r>
                        <a:rPr kumimoji="0" 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r>
                        <a:rPr kumimoji="0" lang="it-IT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difici posseduti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 Il sistema costruisce una classifica sulla base del calcolo appena effettuat</a:t>
                      </a:r>
                      <a:r>
                        <a:rPr kumimoji="0" 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r>
                        <a:rPr kumimoji="0" lang="it-IT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in cui vengono presentati i Giocatori in ordine decrescente in base ai loro possedimenti totali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 </a:t>
                      </a:r>
                      <a:r>
                        <a:rPr kumimoji="0" 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All'Utente</a:t>
                      </a:r>
                      <a:r>
                        <a:rPr kumimoji="0" lang="it-IT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appare una finestra contente la classifica e altre informazioni calcolate dal sistema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4. Il Giocatore in cima alla classifica è il Vincitore della Partita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5. </a:t>
                      </a:r>
                      <a:r>
                        <a:rPr kumimoji="0" 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L'Utente</a:t>
                      </a:r>
                      <a:r>
                        <a:rPr kumimoji="0" lang="it-IT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clicca su un pulsante di conferma per chiudere definitivamente la </a:t>
                      </a:r>
                      <a:r>
                        <a:rPr kumimoji="0" lang="en-US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  <a:r>
                        <a:rPr kumimoji="0" lang="it-IT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artita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43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it-IT" sz="2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Scenari alternativi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it-IT" sz="2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0733" name="Text Box 18"/>
          <p:cNvSpPr txBox="1">
            <a:spLocks noChangeArrowheads="1"/>
          </p:cNvSpPr>
          <p:nvPr/>
        </p:nvSpPr>
        <p:spPr bwMode="auto">
          <a:xfrm>
            <a:off x="0" y="304800"/>
            <a:ext cx="9144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it-IT">
                <a:latin typeface="Tempus Sans ITC" pitchFamily="82" charset="0"/>
              </a:rPr>
              <a:t>SCENARIO VISUALIZZA STATISTICHE DELLA PARTITA</a:t>
            </a:r>
            <a:r>
              <a:rPr lang="it-IT" baseline="-25000">
                <a:latin typeface="Tempus Sans ITC" pitchFamily="82" charset="0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838200"/>
          </a:xfrm>
        </p:spPr>
        <p:txBody>
          <a:bodyPr/>
          <a:lstStyle/>
          <a:p>
            <a:pPr eaLnBrk="1" hangingPunct="1"/>
            <a:r>
              <a:rPr lang="it-IT" b="1" smtClean="0">
                <a:solidFill>
                  <a:srgbClr val="006600"/>
                </a:solidFill>
                <a:latin typeface="Tempus Sans ITC" pitchFamily="82" charset="0"/>
              </a:rPr>
              <a:t>SPECIFICA</a:t>
            </a:r>
          </a:p>
        </p:txBody>
      </p:sp>
      <p:pic>
        <p:nvPicPr>
          <p:cNvPr id="16387" name="Picture 7"/>
          <p:cNvPicPr>
            <a:picLocks noChangeAspect="1" noChangeArrowheads="1"/>
          </p:cNvPicPr>
          <p:nvPr/>
        </p:nvPicPr>
        <p:blipFill>
          <a:blip r:embed="rId2" cstate="print"/>
          <a:srcRect l="1808" t="13663" r="1808" b="13663"/>
          <a:stretch>
            <a:fillRect/>
          </a:stretch>
        </p:blipFill>
        <p:spPr bwMode="auto">
          <a:xfrm>
            <a:off x="2514600" y="4876800"/>
            <a:ext cx="4170363" cy="41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8" name="Text Box 10"/>
          <p:cNvSpPr txBox="1">
            <a:spLocks noChangeArrowheads="1"/>
          </p:cNvSpPr>
          <p:nvPr/>
        </p:nvSpPr>
        <p:spPr bwMode="auto">
          <a:xfrm>
            <a:off x="685800" y="1600200"/>
            <a:ext cx="78486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 algn="ctr">
              <a:spcBef>
                <a:spcPct val="50000"/>
              </a:spcBef>
            </a:pPr>
            <a:r>
              <a:rPr lang="it-IT" sz="3200">
                <a:latin typeface="Tempus Sans ITC" pitchFamily="82" charset="0"/>
              </a:rPr>
              <a:t>Si chiede di realizzare un videogame in 2D dell'edizione classica del gioco di società</a:t>
            </a:r>
          </a:p>
        </p:txBody>
      </p:sp>
      <p:pic>
        <p:nvPicPr>
          <p:cNvPr id="16389" name="Picture 1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3200400"/>
            <a:ext cx="6546850" cy="149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 rot="773922">
            <a:off x="3472326" y="934763"/>
            <a:ext cx="5286380" cy="985822"/>
          </a:xfrm>
          <a:prstGeom prst="rect">
            <a:avLst/>
          </a:prstGeom>
          <a:noFill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r>
              <a:rPr lang="it-IT" sz="5400" b="1" dirty="0" smtClean="0">
                <a:solidFill>
                  <a:srgbClr val="006600"/>
                </a:solidFill>
                <a:latin typeface="Tempus Sans ITC" pitchFamily="82" charset="0"/>
              </a:rPr>
              <a:t>PROTOTIPO</a:t>
            </a:r>
            <a:endParaRPr lang="it-IT" sz="5400" b="1" baseline="-25000" dirty="0" smtClean="0">
              <a:solidFill>
                <a:srgbClr val="006600"/>
              </a:solidFill>
              <a:latin typeface="Tempus Sans ITC" pitchFamily="82" charset="0"/>
            </a:endParaRPr>
          </a:p>
        </p:txBody>
      </p:sp>
      <p:pic>
        <p:nvPicPr>
          <p:cNvPr id="6" name="Immagine 5" descr="button.png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43240" y="3357562"/>
            <a:ext cx="3374597" cy="2740365"/>
          </a:xfrm>
          <a:prstGeom prst="rect">
            <a:avLst/>
          </a:prstGeom>
        </p:spPr>
      </p:pic>
      <p:pic>
        <p:nvPicPr>
          <p:cNvPr id="7" name="Immagine 6" descr="Image4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0034" y="642918"/>
            <a:ext cx="3663340" cy="3071810"/>
          </a:xfrm>
          <a:prstGeom prst="rect">
            <a:avLst/>
          </a:prstGeom>
        </p:spPr>
      </p:pic>
      <p:sp>
        <p:nvSpPr>
          <p:cNvPr id="8" name="Rettangolo 7">
            <a:hlinkClick r:id="rId2" action="ppaction://hlinkfile"/>
          </p:cNvPr>
          <p:cNvSpPr/>
          <p:nvPr/>
        </p:nvSpPr>
        <p:spPr>
          <a:xfrm>
            <a:off x="3786182" y="3500438"/>
            <a:ext cx="2071702" cy="857256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FadeUp">
              <a:avLst>
                <a:gd name="adj" fmla="val 17159"/>
              </a:avLst>
            </a:prstTxWarp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it-IT" sz="5400" b="1" dirty="0" smtClean="0">
                <a:ln w="11430">
                  <a:noFill/>
                </a:ln>
                <a:solidFill>
                  <a:srgbClr val="FFFF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INIZIA A</a:t>
            </a:r>
          </a:p>
          <a:p>
            <a:pPr algn="ctr"/>
            <a:r>
              <a:rPr lang="it-IT" sz="5400" b="1" dirty="0" smtClean="0">
                <a:ln w="11430">
                  <a:noFill/>
                </a:ln>
                <a:solidFill>
                  <a:srgbClr val="FFFF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GIOCARE !!</a:t>
            </a:r>
            <a:endParaRPr lang="it-IT" sz="5400" b="1" cap="none" spc="0" dirty="0">
              <a:ln w="11430">
                <a:noFill/>
              </a:ln>
              <a:solidFill>
                <a:srgbClr val="FFFF00"/>
              </a:soli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6852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  <a:noFill/>
        </p:spPr>
        <p:txBody>
          <a:bodyPr/>
          <a:lstStyle/>
          <a:p>
            <a:pPr eaLnBrk="1" hangingPunct="1"/>
            <a:r>
              <a:rPr lang="it-IT" b="1" smtClean="0">
                <a:solidFill>
                  <a:srgbClr val="006600"/>
                </a:solidFill>
                <a:latin typeface="Tempus Sans ITC" pitchFamily="82" charset="0"/>
              </a:rPr>
              <a:t>CLASSI DI ANALISI</a:t>
            </a:r>
            <a:r>
              <a:rPr lang="it-IT" b="1" baseline="-25000" smtClean="0">
                <a:solidFill>
                  <a:srgbClr val="006600"/>
                </a:solidFill>
                <a:latin typeface="Tempus Sans ITC" pitchFamily="82" charset="0"/>
              </a:rPr>
              <a:t>1</a:t>
            </a:r>
          </a:p>
        </p:txBody>
      </p:sp>
      <p:sp>
        <p:nvSpPr>
          <p:cNvPr id="4101" name="Text Box 3"/>
          <p:cNvSpPr txBox="1">
            <a:spLocks noChangeArrowheads="1"/>
          </p:cNvSpPr>
          <p:nvPr/>
        </p:nvSpPr>
        <p:spPr bwMode="auto">
          <a:xfrm>
            <a:off x="0" y="76200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it-IT" sz="2800">
                <a:latin typeface="Tempus Sans ITC" pitchFamily="82" charset="0"/>
              </a:rPr>
              <a:t>PARTITA</a:t>
            </a:r>
            <a:endParaRPr lang="it-IT" sz="1400">
              <a:latin typeface="Tempus Sans ITC" pitchFamily="82" charset="0"/>
            </a:endParaRPr>
          </a:p>
        </p:txBody>
      </p:sp>
      <p:pic>
        <p:nvPicPr>
          <p:cNvPr id="410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438128">
            <a:off x="576492" y="1763363"/>
            <a:ext cx="849313" cy="1257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graphicFrame>
        <p:nvGraphicFramePr>
          <p:cNvPr id="44033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277187043"/>
              </p:ext>
            </p:extLst>
          </p:nvPr>
        </p:nvGraphicFramePr>
        <p:xfrm>
          <a:off x="1043608" y="836712"/>
          <a:ext cx="7102475" cy="5605462"/>
        </p:xfrm>
        <a:graphic>
          <a:graphicData uri="http://schemas.openxmlformats.org/presentationml/2006/ole">
            <p:oleObj spid="_x0000_s44135" name="Visio" r:id="rId4" imgW="7103224" imgH="5605711" progId="Visio.Drawing.11">
              <p:embed/>
            </p:oleObj>
          </a:graphicData>
        </a:graphic>
      </p:graphicFrame>
      <p:pic>
        <p:nvPicPr>
          <p:cNvPr id="7" name="Immagine 6" descr="Image7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20397799">
            <a:off x="7524257" y="5356269"/>
            <a:ext cx="1352725" cy="10792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  <a:noFill/>
        </p:spPr>
        <p:txBody>
          <a:bodyPr/>
          <a:lstStyle/>
          <a:p>
            <a:pPr eaLnBrk="1" hangingPunct="1"/>
            <a:r>
              <a:rPr lang="it-IT" b="1" dirty="0" smtClean="0">
                <a:solidFill>
                  <a:srgbClr val="006600"/>
                </a:solidFill>
                <a:latin typeface="Tempus Sans ITC" pitchFamily="82" charset="0"/>
              </a:rPr>
              <a:t>CLASSI DI ANALISI</a:t>
            </a:r>
            <a:r>
              <a:rPr lang="it-IT" b="1" baseline="-25000" dirty="0" smtClean="0">
                <a:solidFill>
                  <a:srgbClr val="006600"/>
                </a:solidFill>
                <a:latin typeface="Tempus Sans ITC" pitchFamily="82" charset="0"/>
              </a:rPr>
              <a:t>2</a:t>
            </a:r>
          </a:p>
        </p:txBody>
      </p:sp>
      <p:sp>
        <p:nvSpPr>
          <p:cNvPr id="5124" name="Text Box 3"/>
          <p:cNvSpPr txBox="1">
            <a:spLocks noChangeArrowheads="1"/>
          </p:cNvSpPr>
          <p:nvPr/>
        </p:nvSpPr>
        <p:spPr bwMode="auto">
          <a:xfrm>
            <a:off x="0" y="76200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it-IT" sz="2800">
                <a:latin typeface="Tempus Sans ITC" pitchFamily="82" charset="0"/>
              </a:rPr>
              <a:t>GIOCATORE</a:t>
            </a:r>
            <a:endParaRPr lang="it-IT" sz="1400">
              <a:latin typeface="Tempus Sans ITC" pitchFamily="82" charset="0"/>
            </a:endParaRPr>
          </a:p>
        </p:txBody>
      </p:sp>
      <p:graphicFrame>
        <p:nvGraphicFramePr>
          <p:cNvPr id="45057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91118760"/>
              </p:ext>
            </p:extLst>
          </p:nvPr>
        </p:nvGraphicFramePr>
        <p:xfrm>
          <a:off x="755576" y="1340768"/>
          <a:ext cx="8020050" cy="4768850"/>
        </p:xfrm>
        <a:graphic>
          <a:graphicData uri="http://schemas.openxmlformats.org/presentationml/2006/ole">
            <p:oleObj spid="_x0000_s45159" name="Visio" r:id="rId3" imgW="6324445" imgH="3760715" progId="Visio.Drawing.11">
              <p:embed/>
            </p:oleObj>
          </a:graphicData>
        </a:graphic>
      </p:graphicFrame>
      <p:pic>
        <p:nvPicPr>
          <p:cNvPr id="5125" name="Picture 6"/>
          <p:cNvPicPr>
            <a:picLocks noChangeAspect="1" noChangeArrowheads="1"/>
          </p:cNvPicPr>
          <p:nvPr/>
        </p:nvPicPr>
        <p:blipFill>
          <a:blip r:embed="rId4" cstate="print"/>
          <a:srcRect l="7849" t="7092" r="7849" b="7092"/>
          <a:stretch>
            <a:fillRect/>
          </a:stretch>
        </p:blipFill>
        <p:spPr bwMode="auto">
          <a:xfrm>
            <a:off x="5796136" y="2636912"/>
            <a:ext cx="385762" cy="43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7" name="Picture 8"/>
          <p:cNvPicPr>
            <a:picLocks noChangeAspect="1" noChangeArrowheads="1"/>
          </p:cNvPicPr>
          <p:nvPr/>
        </p:nvPicPr>
        <p:blipFill>
          <a:blip r:embed="rId5" cstate="print"/>
          <a:srcRect l="7375" t="5765" r="7375" b="5765"/>
          <a:stretch>
            <a:fillRect/>
          </a:stretch>
        </p:blipFill>
        <p:spPr bwMode="auto">
          <a:xfrm>
            <a:off x="6804248" y="2276872"/>
            <a:ext cx="415925" cy="55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7"/>
          <p:cNvPicPr>
            <a:picLocks noChangeAspect="1" noChangeArrowheads="1"/>
          </p:cNvPicPr>
          <p:nvPr/>
        </p:nvPicPr>
        <p:blipFill>
          <a:blip r:embed="rId6" cstate="print"/>
          <a:srcRect l="6958" t="5855" r="6958" b="5855"/>
          <a:stretch>
            <a:fillRect/>
          </a:stretch>
        </p:blipFill>
        <p:spPr bwMode="auto">
          <a:xfrm>
            <a:off x="7884368" y="3284984"/>
            <a:ext cx="444500" cy="54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09600"/>
          </a:xfrm>
          <a:noFill/>
        </p:spPr>
        <p:txBody>
          <a:bodyPr/>
          <a:lstStyle/>
          <a:p>
            <a:pPr eaLnBrk="1" hangingPunct="1"/>
            <a:r>
              <a:rPr lang="it-IT" sz="4000" b="1" smtClean="0">
                <a:solidFill>
                  <a:srgbClr val="006600"/>
                </a:solidFill>
                <a:latin typeface="Tempus Sans ITC" pitchFamily="82" charset="0"/>
              </a:rPr>
              <a:t>CLASSI DI ANALISI</a:t>
            </a:r>
            <a:r>
              <a:rPr lang="it-IT" sz="4000" b="1" baseline="-25000" smtClean="0">
                <a:solidFill>
                  <a:srgbClr val="006600"/>
                </a:solidFill>
                <a:latin typeface="Tempus Sans ITC" pitchFamily="82" charset="0"/>
              </a:rPr>
              <a:t>3</a:t>
            </a:r>
          </a:p>
        </p:txBody>
      </p:sp>
      <p:sp>
        <p:nvSpPr>
          <p:cNvPr id="6148" name="Text Box 3"/>
          <p:cNvSpPr txBox="1"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it-IT" sz="2600">
                <a:latin typeface="Tempus Sans ITC" pitchFamily="82" charset="0"/>
              </a:rPr>
              <a:t>TERRENO e CONTRATTO</a:t>
            </a:r>
          </a:p>
        </p:txBody>
      </p:sp>
      <p:graphicFrame>
        <p:nvGraphicFramePr>
          <p:cNvPr id="46081" name="Object 7"/>
          <p:cNvGraphicFramePr>
            <a:graphicFrameLocks noChangeAspect="1"/>
          </p:cNvGraphicFramePr>
          <p:nvPr/>
        </p:nvGraphicFramePr>
        <p:xfrm>
          <a:off x="1500166" y="928670"/>
          <a:ext cx="6369050" cy="5688013"/>
        </p:xfrm>
        <a:graphic>
          <a:graphicData uri="http://schemas.openxmlformats.org/presentationml/2006/ole">
            <p:oleObj spid="_x0000_s46183" name="Visio" r:id="rId3" imgW="6368715" imgH="6553987" progId="Visio.Drawing.11">
              <p:embed/>
            </p:oleObj>
          </a:graphicData>
        </a:graphic>
      </p:graphicFrame>
      <p:pic>
        <p:nvPicPr>
          <p:cNvPr id="7" name="Immagine 6" descr="Image1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20802774">
            <a:off x="727417" y="4624790"/>
            <a:ext cx="1256077" cy="1503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magine 7" descr="Image9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352259">
            <a:off x="7356624" y="1842482"/>
            <a:ext cx="1179074" cy="1428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  <a:noFill/>
        </p:spPr>
        <p:txBody>
          <a:bodyPr/>
          <a:lstStyle/>
          <a:p>
            <a:pPr eaLnBrk="1" hangingPunct="1"/>
            <a:r>
              <a:rPr lang="it-IT" b="1" smtClean="0">
                <a:solidFill>
                  <a:srgbClr val="006600"/>
                </a:solidFill>
                <a:latin typeface="Tempus Sans ITC" pitchFamily="82" charset="0"/>
              </a:rPr>
              <a:t>CLASSI DI ANALISI</a:t>
            </a:r>
            <a:r>
              <a:rPr lang="it-IT" b="1" baseline="-25000" smtClean="0">
                <a:solidFill>
                  <a:srgbClr val="006600"/>
                </a:solidFill>
                <a:latin typeface="Tempus Sans ITC" pitchFamily="82" charset="0"/>
              </a:rPr>
              <a:t>4</a:t>
            </a:r>
          </a:p>
        </p:txBody>
      </p:sp>
      <p:sp>
        <p:nvSpPr>
          <p:cNvPr id="7172" name="Text Box 3"/>
          <p:cNvSpPr txBox="1">
            <a:spLocks noChangeArrowheads="1"/>
          </p:cNvSpPr>
          <p:nvPr/>
        </p:nvSpPr>
        <p:spPr bwMode="auto">
          <a:xfrm>
            <a:off x="0" y="76200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it-IT" sz="2800" dirty="0">
                <a:latin typeface="Tempus Sans ITC" pitchFamily="82" charset="0"/>
              </a:rPr>
              <a:t>CASELLA</a:t>
            </a:r>
            <a:endParaRPr lang="it-IT" sz="1400" dirty="0">
              <a:latin typeface="Tempus Sans ITC" pitchFamily="82" charset="0"/>
            </a:endParaRPr>
          </a:p>
        </p:txBody>
      </p:sp>
      <p:pic>
        <p:nvPicPr>
          <p:cNvPr id="7173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1228401">
            <a:off x="3000364" y="5286388"/>
            <a:ext cx="671513" cy="1114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174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0872756">
            <a:off x="535890" y="4393181"/>
            <a:ext cx="1139825" cy="1143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175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611457">
            <a:off x="6239367" y="4623381"/>
            <a:ext cx="682625" cy="1143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176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43834" y="5143512"/>
            <a:ext cx="1181100" cy="11795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graphicFrame>
        <p:nvGraphicFramePr>
          <p:cNvPr id="47105" name="Object 9"/>
          <p:cNvGraphicFramePr>
            <a:graphicFrameLocks noChangeAspect="1"/>
          </p:cNvGraphicFramePr>
          <p:nvPr/>
        </p:nvGraphicFramePr>
        <p:xfrm>
          <a:off x="152400" y="1525588"/>
          <a:ext cx="8915400" cy="3371850"/>
        </p:xfrm>
        <a:graphic>
          <a:graphicData uri="http://schemas.openxmlformats.org/presentationml/2006/ole">
            <p:oleObj spid="_x0000_s47208" name="Visio" r:id="rId7" imgW="7772400" imgH="2940908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smtClean="0"/>
              <a:t>    </a:t>
            </a:r>
          </a:p>
        </p:txBody>
      </p:sp>
      <p:sp>
        <p:nvSpPr>
          <p:cNvPr id="5" name="Titolo 1"/>
          <p:cNvSpPr txBox="1">
            <a:spLocks/>
          </p:cNvSpPr>
          <p:nvPr/>
        </p:nvSpPr>
        <p:spPr bwMode="auto">
          <a:xfrm>
            <a:off x="755650" y="-242888"/>
            <a:ext cx="7772400" cy="114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it-IT" sz="4400" b="1" kern="0" dirty="0">
                <a:solidFill>
                  <a:schemeClr val="accent1">
                    <a:lumMod val="50000"/>
                  </a:schemeClr>
                </a:solidFill>
                <a:latin typeface="Tempus Sans ITC" pitchFamily="82" charset="0"/>
                <a:ea typeface="+mj-ea"/>
                <a:cs typeface="+mj-cs"/>
              </a:rPr>
              <a:t>CLASSI </a:t>
            </a:r>
            <a:r>
              <a:rPr lang="it-IT" sz="4400" b="1" kern="0" dirty="0" err="1">
                <a:solidFill>
                  <a:schemeClr val="accent1">
                    <a:lumMod val="50000"/>
                  </a:schemeClr>
                </a:solidFill>
                <a:latin typeface="Tempus Sans ITC" pitchFamily="82" charset="0"/>
                <a:ea typeface="+mj-ea"/>
                <a:cs typeface="+mj-cs"/>
              </a:rPr>
              <a:t>DI</a:t>
            </a:r>
            <a:r>
              <a:rPr lang="it-IT" sz="4400" b="1" kern="0" dirty="0">
                <a:solidFill>
                  <a:schemeClr val="accent1">
                    <a:lumMod val="50000"/>
                  </a:schemeClr>
                </a:solidFill>
                <a:latin typeface="Tempus Sans ITC" pitchFamily="82" charset="0"/>
                <a:ea typeface="+mj-ea"/>
                <a:cs typeface="+mj-cs"/>
              </a:rPr>
              <a:t> ANALISI</a:t>
            </a:r>
            <a:r>
              <a:rPr lang="it-IT" sz="4400" b="1" kern="0" baseline="-25000" dirty="0">
                <a:solidFill>
                  <a:schemeClr val="accent1">
                    <a:lumMod val="50000"/>
                  </a:schemeClr>
                </a:solidFill>
                <a:latin typeface="Tempus Sans ITC" pitchFamily="82" charset="0"/>
                <a:ea typeface="+mj-ea"/>
                <a:cs typeface="+mj-cs"/>
              </a:rPr>
              <a:t>5</a:t>
            </a:r>
          </a:p>
        </p:txBody>
      </p:sp>
      <p:graphicFrame>
        <p:nvGraphicFramePr>
          <p:cNvPr id="48231" name="Object 103"/>
          <p:cNvGraphicFramePr>
            <a:graphicFrameLocks noChangeAspect="1"/>
          </p:cNvGraphicFramePr>
          <p:nvPr/>
        </p:nvGraphicFramePr>
        <p:xfrm>
          <a:off x="0" y="678204"/>
          <a:ext cx="9181528" cy="6179796"/>
        </p:xfrm>
        <a:graphic>
          <a:graphicData uri="http://schemas.openxmlformats.org/presentationml/2006/ole">
            <p:oleObj spid="_x0000_s48233" name="Visio" r:id="rId3" imgW="10580063" imgH="7121388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55576" y="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it-IT" b="1" dirty="0" smtClean="0">
                <a:solidFill>
                  <a:schemeClr val="accent1">
                    <a:lumMod val="50000"/>
                  </a:schemeClr>
                </a:solidFill>
                <a:latin typeface="Tempus Sans ITC" pitchFamily="82" charset="0"/>
              </a:rPr>
              <a:t>DIAGRAMMI </a:t>
            </a:r>
            <a:r>
              <a:rPr lang="it-IT" b="1" dirty="0" err="1" smtClean="0">
                <a:solidFill>
                  <a:schemeClr val="accent1">
                    <a:lumMod val="50000"/>
                  </a:schemeClr>
                </a:solidFill>
                <a:latin typeface="Tempus Sans ITC" pitchFamily="82" charset="0"/>
              </a:rPr>
              <a:t>DI</a:t>
            </a:r>
            <a:r>
              <a:rPr lang="it-IT" b="1" dirty="0" smtClean="0">
                <a:solidFill>
                  <a:schemeClr val="accent1">
                    <a:lumMod val="50000"/>
                  </a:schemeClr>
                </a:solidFill>
                <a:latin typeface="Tempus Sans ITC" pitchFamily="82" charset="0"/>
              </a:rPr>
              <a:t> SEQUENZA</a:t>
            </a:r>
            <a:r>
              <a:rPr lang="it-IT" b="1" baseline="-25000" dirty="0" smtClean="0">
                <a:solidFill>
                  <a:schemeClr val="accent1">
                    <a:lumMod val="50000"/>
                  </a:schemeClr>
                </a:solidFill>
                <a:latin typeface="Tempus Sans ITC" pitchFamily="82" charset="0"/>
              </a:rPr>
              <a:t>1</a:t>
            </a:r>
            <a:r>
              <a:rPr lang="it-IT" b="1" dirty="0" smtClean="0">
                <a:solidFill>
                  <a:schemeClr val="accent1">
                    <a:lumMod val="50000"/>
                  </a:schemeClr>
                </a:solidFill>
                <a:latin typeface="Tempus Sans ITC" pitchFamily="82" charset="0"/>
              </a:rPr>
              <a:t>  </a:t>
            </a:r>
          </a:p>
        </p:txBody>
      </p:sp>
      <p:graphicFrame>
        <p:nvGraphicFramePr>
          <p:cNvPr id="49153" name="Object 2"/>
          <p:cNvGraphicFramePr>
            <a:graphicFrameLocks noChangeAspect="1"/>
          </p:cNvGraphicFramePr>
          <p:nvPr/>
        </p:nvGraphicFramePr>
        <p:xfrm>
          <a:off x="1428728" y="1571612"/>
          <a:ext cx="6370095" cy="5133775"/>
        </p:xfrm>
        <a:graphic>
          <a:graphicData uri="http://schemas.openxmlformats.org/presentationml/2006/ole">
            <p:oleObj spid="_x0000_s49255" name="Visio" r:id="rId3" imgW="5471701" imgH="5644581" progId="Visio.Drawing.11">
              <p:embed/>
            </p:oleObj>
          </a:graphicData>
        </a:graphic>
      </p:graphicFrame>
      <p:sp>
        <p:nvSpPr>
          <p:cNvPr id="6" name="Titolo 1"/>
          <p:cNvSpPr txBox="1">
            <a:spLocks/>
          </p:cNvSpPr>
          <p:nvPr/>
        </p:nvSpPr>
        <p:spPr bwMode="auto">
          <a:xfrm>
            <a:off x="1043608" y="908720"/>
            <a:ext cx="7200900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it-IT" sz="2800" kern="0" dirty="0">
                <a:latin typeface="Tempus Sans ITC" pitchFamily="82" charset="0"/>
                <a:ea typeface="+mj-ea"/>
                <a:cs typeface="+mj-cs"/>
              </a:rPr>
              <a:t>ACQUISTA TERRENO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olo 1"/>
          <p:cNvSpPr>
            <a:spLocks noGrp="1"/>
          </p:cNvSpPr>
          <p:nvPr>
            <p:ph type="title"/>
          </p:nvPr>
        </p:nvSpPr>
        <p:spPr>
          <a:xfrm>
            <a:off x="683568" y="764704"/>
            <a:ext cx="7772400" cy="734330"/>
          </a:xfrm>
        </p:spPr>
        <p:txBody>
          <a:bodyPr/>
          <a:lstStyle/>
          <a:p>
            <a:pPr eaLnBrk="1" hangingPunct="1"/>
            <a:r>
              <a:rPr lang="it-IT" sz="2800" dirty="0" smtClean="0">
                <a:latin typeface="Tempus Sans ITC" pitchFamily="82" charset="0"/>
              </a:rPr>
              <a:t>COSTRUZIONE EDIFICIO</a:t>
            </a:r>
          </a:p>
        </p:txBody>
      </p:sp>
      <p:sp>
        <p:nvSpPr>
          <p:cNvPr id="10244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it-IT" smtClean="0"/>
              <a:t> </a:t>
            </a:r>
          </a:p>
        </p:txBody>
      </p:sp>
      <p:graphicFrame>
        <p:nvGraphicFramePr>
          <p:cNvPr id="50177" name="Object 1"/>
          <p:cNvGraphicFramePr>
            <a:graphicFrameLocks noChangeAspect="1"/>
          </p:cNvGraphicFramePr>
          <p:nvPr/>
        </p:nvGraphicFramePr>
        <p:xfrm>
          <a:off x="857224" y="1571611"/>
          <a:ext cx="7444268" cy="5139331"/>
        </p:xfrm>
        <a:graphic>
          <a:graphicData uri="http://schemas.openxmlformats.org/presentationml/2006/ole">
            <p:oleObj spid="_x0000_s50279" name="Visio" r:id="rId3" imgW="6317156" imgH="6418751" progId="Visio.Drawing.11">
              <p:embed/>
            </p:oleObj>
          </a:graphicData>
        </a:graphic>
      </p:graphicFrame>
      <p:sp>
        <p:nvSpPr>
          <p:cNvPr id="6" name="Titolo 1"/>
          <p:cNvSpPr txBox="1">
            <a:spLocks/>
          </p:cNvSpPr>
          <p:nvPr/>
        </p:nvSpPr>
        <p:spPr bwMode="auto">
          <a:xfrm>
            <a:off x="755576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it-IT" sz="4400" b="1" kern="0" dirty="0">
                <a:solidFill>
                  <a:schemeClr val="accent1">
                    <a:lumMod val="50000"/>
                  </a:schemeClr>
                </a:solidFill>
                <a:latin typeface="Tempus Sans ITC" pitchFamily="82" charset="0"/>
                <a:ea typeface="+mj-ea"/>
                <a:cs typeface="+mj-cs"/>
              </a:rPr>
              <a:t>DIAGRAMMI </a:t>
            </a:r>
            <a:r>
              <a:rPr lang="it-IT" sz="4400" b="1" kern="0" dirty="0" err="1">
                <a:solidFill>
                  <a:schemeClr val="accent1">
                    <a:lumMod val="50000"/>
                  </a:schemeClr>
                </a:solidFill>
                <a:latin typeface="Tempus Sans ITC" pitchFamily="82" charset="0"/>
                <a:ea typeface="+mj-ea"/>
                <a:cs typeface="+mj-cs"/>
              </a:rPr>
              <a:t>DI</a:t>
            </a:r>
            <a:r>
              <a:rPr lang="it-IT" sz="4400" b="1" kern="0" dirty="0">
                <a:solidFill>
                  <a:schemeClr val="accent1">
                    <a:lumMod val="50000"/>
                  </a:schemeClr>
                </a:solidFill>
                <a:latin typeface="Tempus Sans ITC" pitchFamily="82" charset="0"/>
                <a:ea typeface="+mj-ea"/>
                <a:cs typeface="+mj-cs"/>
              </a:rPr>
              <a:t> SEQUENZA</a:t>
            </a:r>
            <a:r>
              <a:rPr lang="it-IT" sz="4400" b="1" kern="0" baseline="-25000" dirty="0">
                <a:solidFill>
                  <a:schemeClr val="accent1">
                    <a:lumMod val="50000"/>
                  </a:schemeClr>
                </a:solidFill>
                <a:latin typeface="Tempus Sans ITC" pitchFamily="82" charset="0"/>
                <a:ea typeface="+mj-ea"/>
                <a:cs typeface="+mj-cs"/>
              </a:rPr>
              <a:t>2</a:t>
            </a:r>
            <a:r>
              <a:rPr lang="it-IT" sz="4400" b="1" kern="0" dirty="0">
                <a:solidFill>
                  <a:schemeClr val="accent1">
                    <a:lumMod val="50000"/>
                  </a:schemeClr>
                </a:solidFill>
                <a:latin typeface="Tempus Sans ITC" pitchFamily="82" charset="0"/>
                <a:ea typeface="+mj-ea"/>
                <a:cs typeface="+mj-cs"/>
              </a:rPr>
              <a:t>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itolo 1"/>
          <p:cNvSpPr>
            <a:spLocks noGrp="1"/>
          </p:cNvSpPr>
          <p:nvPr>
            <p:ph type="title"/>
          </p:nvPr>
        </p:nvSpPr>
        <p:spPr>
          <a:xfrm>
            <a:off x="684213" y="500050"/>
            <a:ext cx="7772400" cy="1143000"/>
          </a:xfrm>
        </p:spPr>
        <p:txBody>
          <a:bodyPr/>
          <a:lstStyle/>
          <a:p>
            <a:pPr eaLnBrk="1" hangingPunct="1"/>
            <a:r>
              <a:rPr lang="it-IT" sz="2800" dirty="0" smtClean="0">
                <a:latin typeface="Tempus Sans ITC" pitchFamily="82" charset="0"/>
              </a:rPr>
              <a:t>TIRA DADI</a:t>
            </a:r>
          </a:p>
        </p:txBody>
      </p:sp>
      <p:sp>
        <p:nvSpPr>
          <p:cNvPr id="11268" name="Segnaposto contenuto 2"/>
          <p:cNvSpPr>
            <a:spLocks noGrp="1"/>
          </p:cNvSpPr>
          <p:nvPr>
            <p:ph idx="1"/>
          </p:nvPr>
        </p:nvSpPr>
        <p:spPr>
          <a:xfrm>
            <a:off x="468313" y="1844675"/>
            <a:ext cx="7772400" cy="4114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it-IT" smtClean="0"/>
              <a:t> </a:t>
            </a:r>
          </a:p>
        </p:txBody>
      </p:sp>
      <p:sp>
        <p:nvSpPr>
          <p:cNvPr id="6" name="Titolo 1"/>
          <p:cNvSpPr txBox="1">
            <a:spLocks/>
          </p:cNvSpPr>
          <p:nvPr/>
        </p:nvSpPr>
        <p:spPr bwMode="auto">
          <a:xfrm>
            <a:off x="755650" y="-24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it-IT" sz="4400" b="1" kern="0" dirty="0">
                <a:solidFill>
                  <a:schemeClr val="accent1">
                    <a:lumMod val="50000"/>
                  </a:schemeClr>
                </a:solidFill>
                <a:latin typeface="Tempus Sans ITC" pitchFamily="82" charset="0"/>
                <a:ea typeface="+mj-ea"/>
                <a:cs typeface="+mj-cs"/>
              </a:rPr>
              <a:t>DIAGRAMMI </a:t>
            </a:r>
            <a:r>
              <a:rPr lang="it-IT" sz="4400" b="1" kern="0" dirty="0" err="1">
                <a:solidFill>
                  <a:schemeClr val="accent1">
                    <a:lumMod val="50000"/>
                  </a:schemeClr>
                </a:solidFill>
                <a:latin typeface="Tempus Sans ITC" pitchFamily="82" charset="0"/>
                <a:ea typeface="+mj-ea"/>
                <a:cs typeface="+mj-cs"/>
              </a:rPr>
              <a:t>DI</a:t>
            </a:r>
            <a:r>
              <a:rPr lang="it-IT" sz="4400" b="1" kern="0" dirty="0">
                <a:solidFill>
                  <a:schemeClr val="accent1">
                    <a:lumMod val="50000"/>
                  </a:schemeClr>
                </a:solidFill>
                <a:latin typeface="Tempus Sans ITC" pitchFamily="82" charset="0"/>
                <a:ea typeface="+mj-ea"/>
                <a:cs typeface="+mj-cs"/>
              </a:rPr>
              <a:t> SEQUENZA</a:t>
            </a:r>
            <a:r>
              <a:rPr lang="it-IT" sz="4400" b="1" kern="0" baseline="-25000" dirty="0">
                <a:solidFill>
                  <a:schemeClr val="accent1">
                    <a:lumMod val="50000"/>
                  </a:schemeClr>
                </a:solidFill>
                <a:latin typeface="Tempus Sans ITC" pitchFamily="82" charset="0"/>
                <a:ea typeface="+mj-ea"/>
                <a:cs typeface="+mj-cs"/>
              </a:rPr>
              <a:t>3</a:t>
            </a:r>
            <a:r>
              <a:rPr lang="it-IT" sz="4400" b="1" kern="0" dirty="0">
                <a:solidFill>
                  <a:schemeClr val="accent1">
                    <a:lumMod val="50000"/>
                  </a:schemeClr>
                </a:solidFill>
                <a:latin typeface="Tempus Sans ITC" pitchFamily="82" charset="0"/>
                <a:ea typeface="+mj-ea"/>
                <a:cs typeface="+mj-cs"/>
              </a:rPr>
              <a:t>  </a:t>
            </a:r>
          </a:p>
        </p:txBody>
      </p:sp>
      <p:graphicFrame>
        <p:nvGraphicFramePr>
          <p:cNvPr id="51201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414710185"/>
              </p:ext>
            </p:extLst>
          </p:nvPr>
        </p:nvGraphicFramePr>
        <p:xfrm>
          <a:off x="857224" y="1411295"/>
          <a:ext cx="7359159" cy="5303853"/>
        </p:xfrm>
        <a:graphic>
          <a:graphicData uri="http://schemas.openxmlformats.org/presentationml/2006/ole">
            <p:oleObj spid="_x0000_s51303" name="Visio" r:id="rId3" imgW="7304330" imgH="7574336" progId="Visio.Drawing.11">
              <p:embed/>
            </p:oleObj>
          </a:graphicData>
        </a:graphic>
      </p:graphicFrame>
      <p:pic>
        <p:nvPicPr>
          <p:cNvPr id="11270" name="Picture 4" descr="http://casino.leonardo.it/wp-content/uploads/2011/12/dadi-05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4293096"/>
            <a:ext cx="1012343" cy="862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olo 1"/>
          <p:cNvSpPr>
            <a:spLocks noGrp="1"/>
          </p:cNvSpPr>
          <p:nvPr>
            <p:ph type="title"/>
          </p:nvPr>
        </p:nvSpPr>
        <p:spPr>
          <a:xfrm>
            <a:off x="611188" y="571488"/>
            <a:ext cx="7772400" cy="1143000"/>
          </a:xfrm>
        </p:spPr>
        <p:txBody>
          <a:bodyPr/>
          <a:lstStyle/>
          <a:p>
            <a:pPr eaLnBrk="1" hangingPunct="1"/>
            <a:r>
              <a:rPr lang="it-IT" sz="2800" dirty="0" smtClean="0">
                <a:latin typeface="Tempus Sans ITC" pitchFamily="82" charset="0"/>
              </a:rPr>
              <a:t>PESCA CARTA</a:t>
            </a:r>
          </a:p>
        </p:txBody>
      </p:sp>
      <p:sp>
        <p:nvSpPr>
          <p:cNvPr id="12292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it-IT" smtClean="0"/>
              <a:t> </a:t>
            </a:r>
          </a:p>
        </p:txBody>
      </p:sp>
      <p:graphicFrame>
        <p:nvGraphicFramePr>
          <p:cNvPr id="5222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011817551"/>
              </p:ext>
            </p:extLst>
          </p:nvPr>
        </p:nvGraphicFramePr>
        <p:xfrm>
          <a:off x="714348" y="1428736"/>
          <a:ext cx="7622529" cy="5238971"/>
        </p:xfrm>
        <a:graphic>
          <a:graphicData uri="http://schemas.openxmlformats.org/presentationml/2006/ole">
            <p:oleObj spid="_x0000_s52327" name="Visio" r:id="rId3" imgW="5943558" imgH="5738248" progId="Visio.Drawing.11">
              <p:embed/>
            </p:oleObj>
          </a:graphicData>
        </a:graphic>
      </p:graphicFrame>
      <p:sp>
        <p:nvSpPr>
          <p:cNvPr id="5" name="Titolo 1"/>
          <p:cNvSpPr txBox="1">
            <a:spLocks/>
          </p:cNvSpPr>
          <p:nvPr/>
        </p:nvSpPr>
        <p:spPr bwMode="auto">
          <a:xfrm>
            <a:off x="714348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it-IT" sz="4400" b="1" kern="0" dirty="0">
                <a:solidFill>
                  <a:schemeClr val="accent1">
                    <a:lumMod val="50000"/>
                  </a:schemeClr>
                </a:solidFill>
                <a:latin typeface="Tempus Sans ITC" pitchFamily="82" charset="0"/>
                <a:ea typeface="+mj-ea"/>
                <a:cs typeface="+mj-cs"/>
              </a:rPr>
              <a:t>DIAGRAMMI </a:t>
            </a:r>
            <a:r>
              <a:rPr lang="it-IT" sz="4400" b="1" kern="0" dirty="0" err="1">
                <a:solidFill>
                  <a:schemeClr val="accent1">
                    <a:lumMod val="50000"/>
                  </a:schemeClr>
                </a:solidFill>
                <a:latin typeface="Tempus Sans ITC" pitchFamily="82" charset="0"/>
                <a:ea typeface="+mj-ea"/>
                <a:cs typeface="+mj-cs"/>
              </a:rPr>
              <a:t>DI</a:t>
            </a:r>
            <a:r>
              <a:rPr lang="it-IT" sz="4400" b="1" kern="0" dirty="0">
                <a:solidFill>
                  <a:schemeClr val="accent1">
                    <a:lumMod val="50000"/>
                  </a:schemeClr>
                </a:solidFill>
                <a:latin typeface="Tempus Sans ITC" pitchFamily="82" charset="0"/>
                <a:ea typeface="+mj-ea"/>
                <a:cs typeface="+mj-cs"/>
              </a:rPr>
              <a:t> SEQUENZA</a:t>
            </a:r>
            <a:r>
              <a:rPr lang="it-IT" sz="4400" b="1" kern="0" baseline="-25000" dirty="0">
                <a:solidFill>
                  <a:schemeClr val="accent1">
                    <a:lumMod val="50000"/>
                  </a:schemeClr>
                </a:solidFill>
                <a:latin typeface="Tempus Sans ITC" pitchFamily="82" charset="0"/>
                <a:ea typeface="+mj-ea"/>
                <a:cs typeface="+mj-cs"/>
              </a:rPr>
              <a:t>4</a:t>
            </a:r>
            <a:r>
              <a:rPr lang="it-IT" sz="4400" b="1" kern="0" dirty="0">
                <a:solidFill>
                  <a:schemeClr val="accent1">
                    <a:lumMod val="50000"/>
                  </a:schemeClr>
                </a:solidFill>
                <a:latin typeface="Tempus Sans ITC" pitchFamily="82" charset="0"/>
                <a:ea typeface="+mj-ea"/>
                <a:cs typeface="+mj-cs"/>
              </a:rPr>
              <a:t>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4"/>
          <p:cNvSpPr txBox="1">
            <a:spLocks noChangeArrowheads="1"/>
          </p:cNvSpPr>
          <p:nvPr/>
        </p:nvSpPr>
        <p:spPr bwMode="auto">
          <a:xfrm>
            <a:off x="0" y="1066800"/>
            <a:ext cx="91440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it-IT" sz="3200" dirty="0">
                <a:latin typeface="Tempus Sans ITC" pitchFamily="82" charset="0"/>
              </a:rPr>
              <a:t>Le specifiche di progetto sono le medesime esposte nel regolamento del gioco stesso.</a:t>
            </a:r>
          </a:p>
          <a:p>
            <a:pPr>
              <a:spcBef>
                <a:spcPct val="20000"/>
              </a:spcBef>
            </a:pPr>
            <a:r>
              <a:rPr lang="it-IT" dirty="0">
                <a:latin typeface="Tempus Sans ITC" pitchFamily="82" charset="0"/>
              </a:rPr>
              <a:t>Inoltre: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it-IT" dirty="0">
              <a:latin typeface="Tempus Sans ITC" pitchFamily="82" charset="0"/>
            </a:endParaRPr>
          </a:p>
        </p:txBody>
      </p:sp>
      <p:sp>
        <p:nvSpPr>
          <p:cNvPr id="17411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838200"/>
          </a:xfrm>
          <a:noFill/>
        </p:spPr>
        <p:txBody>
          <a:bodyPr/>
          <a:lstStyle/>
          <a:p>
            <a:pPr eaLnBrk="1" hangingPunct="1"/>
            <a:r>
              <a:rPr lang="it-IT" b="1" smtClean="0">
                <a:solidFill>
                  <a:srgbClr val="006600"/>
                </a:solidFill>
                <a:latin typeface="Tempus Sans ITC" pitchFamily="82" charset="0"/>
              </a:rPr>
              <a:t>RACCOLTA DEI REQUISITI</a:t>
            </a:r>
            <a:r>
              <a:rPr lang="it-IT" b="1" baseline="-25000" smtClean="0">
                <a:solidFill>
                  <a:srgbClr val="006600"/>
                </a:solidFill>
                <a:latin typeface="Tempus Sans ITC" pitchFamily="82" charset="0"/>
              </a:rPr>
              <a:t>1</a:t>
            </a:r>
          </a:p>
        </p:txBody>
      </p:sp>
      <p:sp>
        <p:nvSpPr>
          <p:cNvPr id="17412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228600" y="2571744"/>
            <a:ext cx="8915400" cy="4286256"/>
          </a:xfrm>
          <a:noFill/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it-IT" sz="2000" dirty="0" smtClean="0">
                <a:latin typeface="Tempus Sans ITC" pitchFamily="82" charset="0"/>
              </a:rPr>
              <a:t>Il videogame deve essere interamente compatibile con piattaforma Microsoft Windows (</a:t>
            </a:r>
            <a:r>
              <a:rPr lang="it-IT" sz="2000" dirty="0" err="1" smtClean="0">
                <a:latin typeface="Tempus Sans ITC" pitchFamily="82" charset="0"/>
              </a:rPr>
              <a:t>Windows</a:t>
            </a:r>
            <a:r>
              <a:rPr lang="it-IT" sz="2000" dirty="0" smtClean="0">
                <a:latin typeface="Tempus Sans ITC" pitchFamily="82" charset="0"/>
              </a:rPr>
              <a:t> XP, Windows Vista, Windows 7).</a:t>
            </a:r>
          </a:p>
          <a:p>
            <a:pPr eaLnBrk="1" hangingPunct="1">
              <a:lnSpc>
                <a:spcPct val="110000"/>
              </a:lnSpc>
            </a:pPr>
            <a:r>
              <a:rPr lang="it-IT" sz="2000" dirty="0" smtClean="0">
                <a:latin typeface="Tempus Sans ITC" pitchFamily="82" charset="0"/>
              </a:rPr>
              <a:t>La creazione di una nuova partita non deve impiegare più </a:t>
            </a:r>
            <a:r>
              <a:rPr lang="it-IT" sz="2000" smtClean="0">
                <a:latin typeface="Tempus Sans ITC" pitchFamily="82" charset="0"/>
              </a:rPr>
              <a:t>di un secondo </a:t>
            </a:r>
            <a:r>
              <a:rPr lang="it-IT" sz="2000" dirty="0" smtClean="0">
                <a:latin typeface="Tempus Sans ITC" pitchFamily="82" charset="0"/>
              </a:rPr>
              <a:t>e tutti i comandi di gioco devono essere eseguiti in modo fluido e veloce.</a:t>
            </a:r>
          </a:p>
          <a:p>
            <a:pPr eaLnBrk="1" hangingPunct="1">
              <a:lnSpc>
                <a:spcPct val="110000"/>
              </a:lnSpc>
            </a:pPr>
            <a:r>
              <a:rPr lang="it-IT" sz="2000" dirty="0" smtClean="0">
                <a:latin typeface="Tempus Sans ITC" pitchFamily="82" charset="0"/>
              </a:rPr>
              <a:t>Per poter giocare è necessario creare una nuova partita. Non possono essere create più partite contemporaneamente: per creare una nuova partita bisogna aver terminato quella in corso.</a:t>
            </a:r>
          </a:p>
          <a:p>
            <a:pPr eaLnBrk="1" hangingPunct="1">
              <a:lnSpc>
                <a:spcPct val="110000"/>
              </a:lnSpc>
            </a:pPr>
            <a:r>
              <a:rPr lang="it-IT" sz="2000" dirty="0" smtClean="0">
                <a:latin typeface="Tempus Sans ITC" pitchFamily="82" charset="0"/>
              </a:rPr>
              <a:t>Deve essere possibile creare una partita a tempo, scaduto il quale la partita termini automaticamente. Il tempo massimo deve essere stabilito all'inizio del gioco.</a:t>
            </a:r>
          </a:p>
          <a:p>
            <a:pPr eaLnBrk="1" hangingPunct="1">
              <a:lnSpc>
                <a:spcPct val="110000"/>
              </a:lnSpc>
            </a:pPr>
            <a:r>
              <a:rPr lang="it-IT" sz="2000" dirty="0" smtClean="0">
                <a:latin typeface="Tempus Sans ITC" pitchFamily="82" charset="0"/>
              </a:rPr>
              <a:t>I giocatori interagiscono con il videogame tramite appositi pulsanti grafici.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itolo 1"/>
          <p:cNvSpPr>
            <a:spLocks noGrp="1"/>
          </p:cNvSpPr>
          <p:nvPr>
            <p:ph type="title"/>
          </p:nvPr>
        </p:nvSpPr>
        <p:spPr>
          <a:xfrm>
            <a:off x="755650" y="-24"/>
            <a:ext cx="7772400" cy="1143000"/>
          </a:xfrm>
        </p:spPr>
        <p:txBody>
          <a:bodyPr/>
          <a:lstStyle/>
          <a:p>
            <a:pPr eaLnBrk="1" hangingPunct="1"/>
            <a:r>
              <a:rPr lang="it-IT" b="1" dirty="0" smtClean="0">
                <a:solidFill>
                  <a:srgbClr val="006600"/>
                </a:solidFill>
                <a:latin typeface="Tempus Sans ITC" pitchFamily="82" charset="0"/>
              </a:rPr>
              <a:t>DIAGRAMMA DEGLI STATI</a:t>
            </a:r>
          </a:p>
        </p:txBody>
      </p:sp>
      <p:sp>
        <p:nvSpPr>
          <p:cNvPr id="13316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it-IT" smtClean="0"/>
              <a:t> </a:t>
            </a:r>
          </a:p>
        </p:txBody>
      </p:sp>
      <p:graphicFrame>
        <p:nvGraphicFramePr>
          <p:cNvPr id="53249" name="Object 2"/>
          <p:cNvGraphicFramePr>
            <a:graphicFrameLocks noChangeAspect="1"/>
          </p:cNvGraphicFramePr>
          <p:nvPr/>
        </p:nvGraphicFramePr>
        <p:xfrm>
          <a:off x="957062" y="1019180"/>
          <a:ext cx="7472590" cy="5624530"/>
        </p:xfrm>
        <a:graphic>
          <a:graphicData uri="http://schemas.openxmlformats.org/presentationml/2006/ole">
            <p:oleObj spid="_x0000_s53352" name="Visio" r:id="rId3" imgW="6971223" imgH="5638912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olo 1"/>
          <p:cNvSpPr>
            <a:spLocks noGrp="1"/>
          </p:cNvSpPr>
          <p:nvPr>
            <p:ph type="title"/>
          </p:nvPr>
        </p:nvSpPr>
        <p:spPr>
          <a:xfrm>
            <a:off x="683568" y="0"/>
            <a:ext cx="7772400" cy="1143000"/>
          </a:xfrm>
        </p:spPr>
        <p:txBody>
          <a:bodyPr/>
          <a:lstStyle/>
          <a:p>
            <a:pPr eaLnBrk="1" hangingPunct="1"/>
            <a:r>
              <a:rPr lang="it-IT" b="1" dirty="0">
                <a:solidFill>
                  <a:srgbClr val="006600"/>
                </a:solidFill>
                <a:latin typeface="Tempus Sans ITC" pitchFamily="82" charset="0"/>
              </a:rPr>
              <a:t>DESIGN </a:t>
            </a:r>
            <a:r>
              <a:rPr lang="it-IT" b="1" dirty="0" smtClean="0">
                <a:solidFill>
                  <a:srgbClr val="006600"/>
                </a:solidFill>
                <a:latin typeface="Tempus Sans ITC" pitchFamily="82" charset="0"/>
              </a:rPr>
              <a:t>CLASSES</a:t>
            </a:r>
            <a:r>
              <a:rPr lang="it-IT" b="1" baseline="-25000" dirty="0" smtClean="0">
                <a:solidFill>
                  <a:srgbClr val="006600"/>
                </a:solidFill>
                <a:latin typeface="Tempus Sans ITC" pitchFamily="82" charset="0"/>
              </a:rPr>
              <a:t>1</a:t>
            </a:r>
            <a:endParaRPr lang="it-IT" b="1" baseline="-25000" dirty="0" smtClean="0"/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0" y="90872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it-IT" sz="2800" dirty="0" smtClean="0">
                <a:latin typeface="Tempus Sans ITC" pitchFamily="82" charset="0"/>
              </a:rPr>
              <a:t>PARTITA</a:t>
            </a:r>
            <a:endParaRPr lang="it-IT" sz="1400" dirty="0">
              <a:latin typeface="Tempus Sans ITC" pitchFamily="82" charset="0"/>
            </a:endParaRPr>
          </a:p>
        </p:txBody>
      </p:sp>
      <p:pic>
        <p:nvPicPr>
          <p:cNvPr id="15" name="Segnaposto contenuto 14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-7318" b="-7318"/>
          <a:stretch>
            <a:fillRect/>
          </a:stretch>
        </p:blipFill>
        <p:spPr>
          <a:xfrm>
            <a:off x="323850" y="1557338"/>
            <a:ext cx="8424863" cy="5040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asellaDiTesto 5"/>
          <p:cNvSpPr txBox="1"/>
          <p:nvPr/>
        </p:nvSpPr>
        <p:spPr>
          <a:xfrm>
            <a:off x="6192000" y="3297600"/>
            <a:ext cx="6480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 smtClean="0"/>
              <a:t>&lt;&lt;use&gt;&gt;</a:t>
            </a:r>
            <a:endParaRPr lang="it-IT" sz="900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7542000" y="3801600"/>
            <a:ext cx="323165" cy="590872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it-IT" sz="900" dirty="0" smtClean="0"/>
              <a:t>&lt;&lt;use&gt;&gt;</a:t>
            </a:r>
            <a:endParaRPr lang="it-IT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323528" y="5805264"/>
            <a:ext cx="8352928" cy="864096"/>
          </a:xfrm>
        </p:spPr>
        <p:txBody>
          <a:bodyPr/>
          <a:lstStyle/>
          <a:p>
            <a:pPr>
              <a:buClr>
                <a:srgbClr val="3366FF"/>
              </a:buClr>
              <a:buSzPct val="80000"/>
              <a:buFont typeface="Wingdings" charset="2"/>
              <a:buChar char="u"/>
            </a:pPr>
            <a:r>
              <a:rPr lang="it-IT" sz="2200" dirty="0" err="1" smtClean="0">
                <a:latin typeface="Tempus Sans ITC"/>
                <a:cs typeface="Tempus Sans ITC"/>
              </a:rPr>
              <a:t>Template</a:t>
            </a:r>
            <a:r>
              <a:rPr lang="it-IT" sz="2200" dirty="0" smtClean="0">
                <a:latin typeface="Tempus Sans ITC"/>
                <a:cs typeface="Tempus Sans ITC"/>
              </a:rPr>
              <a:t> Method Pattern</a:t>
            </a:r>
          </a:p>
          <a:p>
            <a:pPr>
              <a:buClr>
                <a:srgbClr val="3366FF"/>
              </a:buClr>
              <a:buSzPct val="80000"/>
              <a:buFont typeface="Wingdings" charset="2"/>
              <a:buChar char="u"/>
            </a:pPr>
            <a:r>
              <a:rPr lang="it-IT" sz="2200" dirty="0" smtClean="0">
                <a:latin typeface="Tempus Sans ITC"/>
                <a:cs typeface="Tempus Sans ITC"/>
              </a:rPr>
              <a:t>Principio di Inversione delle Dipendenze</a:t>
            </a:r>
            <a:endParaRPr lang="it-IT" sz="2200" dirty="0">
              <a:latin typeface="Tempus Sans ITC"/>
              <a:cs typeface="Tempus Sans ITC"/>
            </a:endParaRPr>
          </a:p>
        </p:txBody>
      </p:sp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83568" y="0"/>
            <a:ext cx="7772400" cy="1143000"/>
          </a:xfrm>
        </p:spPr>
        <p:txBody>
          <a:bodyPr/>
          <a:lstStyle/>
          <a:p>
            <a:pPr eaLnBrk="1" hangingPunct="1"/>
            <a:r>
              <a:rPr lang="it-IT" b="1" dirty="0" smtClean="0">
                <a:solidFill>
                  <a:srgbClr val="006600"/>
                </a:solidFill>
                <a:latin typeface="Tempus Sans ITC" pitchFamily="82" charset="0"/>
              </a:rPr>
              <a:t>DESIGN CLASSES</a:t>
            </a:r>
            <a:r>
              <a:rPr lang="it-IT" b="1" baseline="-25000" dirty="0" smtClean="0">
                <a:solidFill>
                  <a:srgbClr val="006600"/>
                </a:solidFill>
                <a:latin typeface="Tempus Sans ITC" pitchFamily="82" charset="0"/>
              </a:rPr>
              <a:t>2</a:t>
            </a:r>
            <a:endParaRPr lang="it-IT" b="1" baseline="-25000" dirty="0" smtClean="0"/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0" y="90872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it-IT" sz="2800" dirty="0" smtClean="0">
                <a:latin typeface="Tempus Sans ITC" pitchFamily="82" charset="0"/>
              </a:rPr>
              <a:t>CASELLE</a:t>
            </a:r>
            <a:endParaRPr lang="it-IT" sz="1400" dirty="0">
              <a:latin typeface="Tempus Sans ITC" pitchFamily="82" charset="0"/>
            </a:endParaRPr>
          </a:p>
        </p:txBody>
      </p:sp>
      <p:pic>
        <p:nvPicPr>
          <p:cNvPr id="12" name="Segnaposto contenuto 11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rcRect l="-673" r="-673"/>
          <a:stretch>
            <a:fillRect/>
          </a:stretch>
        </p:blipFill>
        <p:spPr>
          <a:xfrm>
            <a:off x="179388" y="1484313"/>
            <a:ext cx="8785225" cy="4248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405938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 txBox="1">
            <a:spLocks/>
          </p:cNvSpPr>
          <p:nvPr/>
        </p:nvSpPr>
        <p:spPr bwMode="auto">
          <a:xfrm>
            <a:off x="683568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it-IT" b="1" dirty="0">
                <a:solidFill>
                  <a:srgbClr val="006600"/>
                </a:solidFill>
                <a:latin typeface="Tempus Sans ITC" pitchFamily="82" charset="0"/>
              </a:rPr>
              <a:t>DESIGN </a:t>
            </a:r>
            <a:r>
              <a:rPr lang="it-IT" b="1" dirty="0" smtClean="0">
                <a:solidFill>
                  <a:srgbClr val="006600"/>
                </a:solidFill>
                <a:latin typeface="Tempus Sans ITC" pitchFamily="82" charset="0"/>
              </a:rPr>
              <a:t>CLASSES</a:t>
            </a:r>
            <a:r>
              <a:rPr lang="it-IT" b="1" baseline="-25000" dirty="0" smtClean="0">
                <a:solidFill>
                  <a:srgbClr val="006600"/>
                </a:solidFill>
                <a:latin typeface="Tempus Sans ITC" pitchFamily="82" charset="0"/>
              </a:rPr>
              <a:t>3</a:t>
            </a:r>
            <a:endParaRPr lang="it-IT" b="1" baseline="-25000" dirty="0" smtClean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0" y="90872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it-IT" sz="2800" dirty="0" smtClean="0">
                <a:latin typeface="Tempus Sans ITC" pitchFamily="82" charset="0"/>
              </a:rPr>
              <a:t>TERRENO</a:t>
            </a:r>
            <a:endParaRPr lang="it-IT" sz="1400" dirty="0">
              <a:latin typeface="Tempus Sans ITC" pitchFamily="82" charset="0"/>
            </a:endParaRPr>
          </a:p>
        </p:txBody>
      </p:sp>
      <p:sp>
        <p:nvSpPr>
          <p:cNvPr id="7" name="Segnaposto contenuto 2"/>
          <p:cNvSpPr>
            <a:spLocks noGrp="1"/>
          </p:cNvSpPr>
          <p:nvPr>
            <p:ph sz="half" idx="1"/>
          </p:nvPr>
        </p:nvSpPr>
        <p:spPr>
          <a:xfrm>
            <a:off x="6516216" y="1916832"/>
            <a:ext cx="2520280" cy="4536504"/>
          </a:xfrm>
        </p:spPr>
        <p:txBody>
          <a:bodyPr/>
          <a:lstStyle/>
          <a:p>
            <a:pPr>
              <a:buClr>
                <a:srgbClr val="3366FF"/>
              </a:buClr>
              <a:buSzPct val="80000"/>
              <a:buFont typeface="Wingdings" charset="2"/>
              <a:buChar char="Ø"/>
            </a:pPr>
            <a:r>
              <a:rPr lang="it-IT" sz="2200" dirty="0" smtClean="0">
                <a:latin typeface="Tempus Sans ITC"/>
                <a:cs typeface="Tempus Sans ITC"/>
              </a:rPr>
              <a:t>Classe Gruppo trasformata in attributo di Terreno</a:t>
            </a:r>
          </a:p>
          <a:p>
            <a:pPr>
              <a:buClr>
                <a:srgbClr val="3366FF"/>
              </a:buClr>
              <a:buSzPct val="80000"/>
              <a:buFont typeface="Wingdings" charset="2"/>
              <a:buChar char="Ø"/>
            </a:pPr>
            <a:r>
              <a:rPr lang="it-IT" sz="2200" dirty="0" smtClean="0">
                <a:latin typeface="Tempus Sans ITC"/>
                <a:cs typeface="Tempus Sans ITC"/>
              </a:rPr>
              <a:t>Rimozione classe Contratto</a:t>
            </a:r>
          </a:p>
          <a:p>
            <a:pPr>
              <a:buClr>
                <a:srgbClr val="3366FF"/>
              </a:buClr>
              <a:buSzPct val="80000"/>
              <a:buFont typeface="Wingdings" charset="2"/>
              <a:buChar char="Ø"/>
            </a:pPr>
            <a:r>
              <a:rPr lang="it-IT" sz="2200" dirty="0" smtClean="0">
                <a:latin typeface="Tempus Sans ITC"/>
                <a:cs typeface="Tempus Sans ITC"/>
              </a:rPr>
              <a:t>Rimozione classe Edificio</a:t>
            </a:r>
          </a:p>
          <a:p>
            <a:pPr>
              <a:buClr>
                <a:srgbClr val="3366FF"/>
              </a:buClr>
              <a:buSzPct val="80000"/>
              <a:buFont typeface="Wingdings" charset="2"/>
              <a:buChar char="u"/>
            </a:pPr>
            <a:endParaRPr lang="it-IT" sz="2200" dirty="0" smtClean="0">
              <a:latin typeface="Tempus Sans ITC"/>
              <a:cs typeface="Tempus Sans ITC"/>
            </a:endParaRPr>
          </a:p>
          <a:p>
            <a:pPr>
              <a:buClr>
                <a:srgbClr val="3366FF"/>
              </a:buClr>
              <a:buSzPct val="80000"/>
              <a:buFont typeface="Wingdings" charset="2"/>
              <a:buChar char="u"/>
            </a:pPr>
            <a:endParaRPr lang="it-IT" sz="2200" dirty="0" smtClean="0">
              <a:latin typeface="Tempus Sans ITC"/>
              <a:cs typeface="Tempus Sans ITC"/>
            </a:endParaRPr>
          </a:p>
          <a:p>
            <a:pPr>
              <a:buClr>
                <a:srgbClr val="3366FF"/>
              </a:buClr>
              <a:buSzPct val="80000"/>
              <a:buFont typeface="Wingdings" charset="2"/>
              <a:buChar char="u"/>
            </a:pPr>
            <a:r>
              <a:rPr lang="it-IT" sz="2200" dirty="0" err="1" smtClean="0">
                <a:latin typeface="Tempus Sans ITC"/>
                <a:cs typeface="Tempus Sans ITC"/>
              </a:rPr>
              <a:t>Template</a:t>
            </a:r>
            <a:r>
              <a:rPr lang="it-IT" sz="2200" dirty="0" smtClean="0">
                <a:latin typeface="Tempus Sans ITC"/>
                <a:cs typeface="Tempus Sans ITC"/>
              </a:rPr>
              <a:t> Method Pattern</a:t>
            </a:r>
          </a:p>
        </p:txBody>
      </p:sp>
      <p:pic>
        <p:nvPicPr>
          <p:cNvPr id="8" name="Segnaposto contenuto 7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rcRect t="-8416" b="-8416"/>
          <a:stretch>
            <a:fillRect/>
          </a:stretch>
        </p:blipFill>
        <p:spPr>
          <a:xfrm>
            <a:off x="107950" y="1557338"/>
            <a:ext cx="6551613" cy="5111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655521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395536" y="5301208"/>
            <a:ext cx="8352928" cy="1296144"/>
          </a:xfrm>
        </p:spPr>
        <p:txBody>
          <a:bodyPr/>
          <a:lstStyle/>
          <a:p>
            <a:pPr>
              <a:buClr>
                <a:srgbClr val="3366FF"/>
              </a:buClr>
              <a:buSzPct val="80000"/>
              <a:buFont typeface="Wingdings" charset="2"/>
              <a:buChar char="Ø"/>
            </a:pPr>
            <a:r>
              <a:rPr lang="it-IT" sz="2200" dirty="0" smtClean="0">
                <a:latin typeface="Tempus Sans ITC"/>
                <a:cs typeface="Tempus Sans ITC"/>
              </a:rPr>
              <a:t>Implementazione gerarchia di Carta</a:t>
            </a:r>
          </a:p>
          <a:p>
            <a:pPr marL="0" indent="0">
              <a:buNone/>
            </a:pPr>
            <a:endParaRPr lang="it-IT" sz="2200" dirty="0" smtClean="0">
              <a:latin typeface="Tempus Sans ITC"/>
              <a:cs typeface="Tempus Sans ITC"/>
            </a:endParaRPr>
          </a:p>
          <a:p>
            <a:pPr>
              <a:buClr>
                <a:srgbClr val="3366FF"/>
              </a:buClr>
              <a:buSzPct val="80000"/>
              <a:buFont typeface="Wingdings" charset="2"/>
              <a:buChar char="u"/>
            </a:pPr>
            <a:r>
              <a:rPr lang="it-IT" sz="2200" dirty="0" err="1" smtClean="0">
                <a:latin typeface="Tempus Sans ITC"/>
                <a:cs typeface="Tempus Sans ITC"/>
              </a:rPr>
              <a:t>Template</a:t>
            </a:r>
            <a:r>
              <a:rPr lang="it-IT" sz="2200" dirty="0" smtClean="0">
                <a:latin typeface="Tempus Sans ITC"/>
                <a:cs typeface="Tempus Sans ITC"/>
              </a:rPr>
              <a:t> Method Pattern</a:t>
            </a:r>
            <a:endParaRPr lang="it-IT" sz="2200" dirty="0">
              <a:latin typeface="Tempus Sans ITC"/>
              <a:cs typeface="Tempus Sans ITC"/>
            </a:endParaRPr>
          </a:p>
        </p:txBody>
      </p:sp>
      <p:sp>
        <p:nvSpPr>
          <p:cNvPr id="5" name="Titolo 1"/>
          <p:cNvSpPr txBox="1">
            <a:spLocks/>
          </p:cNvSpPr>
          <p:nvPr/>
        </p:nvSpPr>
        <p:spPr bwMode="auto">
          <a:xfrm>
            <a:off x="683568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it-IT" b="1" dirty="0">
                <a:solidFill>
                  <a:srgbClr val="006600"/>
                </a:solidFill>
                <a:latin typeface="Tempus Sans ITC" pitchFamily="82" charset="0"/>
              </a:rPr>
              <a:t>DESIGN </a:t>
            </a:r>
            <a:r>
              <a:rPr lang="it-IT" b="1" dirty="0" smtClean="0">
                <a:solidFill>
                  <a:srgbClr val="006600"/>
                </a:solidFill>
                <a:latin typeface="Tempus Sans ITC" pitchFamily="82" charset="0"/>
              </a:rPr>
              <a:t>CLASSES</a:t>
            </a:r>
            <a:r>
              <a:rPr lang="it-IT" b="1" baseline="-25000" dirty="0" smtClean="0">
                <a:solidFill>
                  <a:srgbClr val="006600"/>
                </a:solidFill>
                <a:latin typeface="Tempus Sans ITC" pitchFamily="82" charset="0"/>
              </a:rPr>
              <a:t>4</a:t>
            </a:r>
            <a:endParaRPr lang="it-IT" b="1" baseline="-25000" dirty="0" smtClean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0" y="90872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it-IT" sz="2800" dirty="0" smtClean="0">
                <a:latin typeface="Tempus Sans ITC" pitchFamily="82" charset="0"/>
              </a:rPr>
              <a:t>CARTE</a:t>
            </a:r>
            <a:endParaRPr lang="it-IT" sz="1400" dirty="0">
              <a:latin typeface="Tempus Sans ITC" pitchFamily="82" charset="0"/>
            </a:endParaRPr>
          </a:p>
        </p:txBody>
      </p:sp>
      <p:pic>
        <p:nvPicPr>
          <p:cNvPr id="3" name="Segnaposto contenuto 2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rcRect t="-8245" b="-8245"/>
          <a:stretch>
            <a:fillRect/>
          </a:stretch>
        </p:blipFill>
        <p:spPr>
          <a:xfrm>
            <a:off x="107950" y="1484313"/>
            <a:ext cx="8928100" cy="388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05331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228184" y="1484784"/>
            <a:ext cx="2664296" cy="5112568"/>
          </a:xfrm>
        </p:spPr>
        <p:txBody>
          <a:bodyPr/>
          <a:lstStyle/>
          <a:p>
            <a:pPr>
              <a:buClr>
                <a:srgbClr val="3366FF"/>
              </a:buClr>
              <a:buSzPct val="80000"/>
              <a:buFont typeface="Wingdings" charset="2"/>
              <a:buChar char="Ø"/>
            </a:pPr>
            <a:r>
              <a:rPr lang="it-IT" sz="2200" dirty="0" smtClean="0">
                <a:latin typeface="Tempus Sans ITC"/>
                <a:cs typeface="Tempus Sans ITC"/>
              </a:rPr>
              <a:t>Utilizzo di una classe Contenitore</a:t>
            </a:r>
          </a:p>
          <a:p>
            <a:pPr>
              <a:buClr>
                <a:srgbClr val="3366FF"/>
              </a:buClr>
              <a:buSzPct val="80000"/>
              <a:buFont typeface="Wingdings" charset="2"/>
              <a:buChar char="Ø"/>
            </a:pPr>
            <a:r>
              <a:rPr lang="it-IT" sz="2200" dirty="0" smtClean="0">
                <a:latin typeface="Tempus Sans ITC"/>
                <a:cs typeface="Tempus Sans ITC"/>
              </a:rPr>
              <a:t>Associazione        1 - </a:t>
            </a:r>
            <a:r>
              <a:rPr lang="it-IT" sz="2200" dirty="0" err="1" smtClean="0">
                <a:latin typeface="Tempus Sans ITC"/>
                <a:cs typeface="Tempus Sans ITC"/>
              </a:rPr>
              <a:t>N</a:t>
            </a:r>
            <a:r>
              <a:rPr lang="it-IT" sz="2200" dirty="0" smtClean="0">
                <a:latin typeface="Tempus Sans ITC"/>
                <a:cs typeface="Tempus Sans ITC"/>
              </a:rPr>
              <a:t> tra Giocatore e Terreni posseduti</a:t>
            </a:r>
          </a:p>
          <a:p>
            <a:pPr>
              <a:buClr>
                <a:srgbClr val="3366FF"/>
              </a:buClr>
              <a:buSzPct val="80000"/>
              <a:buFont typeface="Wingdings" charset="2"/>
              <a:buChar char="Ø"/>
            </a:pPr>
            <a:r>
              <a:rPr lang="it-IT" sz="2200" dirty="0" smtClean="0">
                <a:latin typeface="Tempus Sans ITC"/>
                <a:cs typeface="Tempus Sans ITC"/>
              </a:rPr>
              <a:t>Associazione unidirezionale 0..1 - </a:t>
            </a:r>
            <a:r>
              <a:rPr lang="it-IT" sz="2200" dirty="0" err="1" smtClean="0">
                <a:latin typeface="Tempus Sans ITC"/>
                <a:cs typeface="Tempus Sans ITC"/>
              </a:rPr>
              <a:t>N</a:t>
            </a:r>
            <a:r>
              <a:rPr lang="it-IT" sz="2200" dirty="0" smtClean="0">
                <a:latin typeface="Tempus Sans ITC"/>
                <a:cs typeface="Tempus Sans ITC"/>
              </a:rPr>
              <a:t> con Casella</a:t>
            </a:r>
            <a:endParaRPr lang="it-IT" sz="2200" dirty="0">
              <a:latin typeface="Tempus Sans ITC"/>
              <a:cs typeface="Tempus Sans ITC"/>
            </a:endParaRPr>
          </a:p>
        </p:txBody>
      </p:sp>
      <p:sp>
        <p:nvSpPr>
          <p:cNvPr id="5" name="Titolo 1"/>
          <p:cNvSpPr txBox="1">
            <a:spLocks/>
          </p:cNvSpPr>
          <p:nvPr/>
        </p:nvSpPr>
        <p:spPr bwMode="auto">
          <a:xfrm>
            <a:off x="683568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it-IT" b="1" dirty="0">
                <a:solidFill>
                  <a:srgbClr val="006600"/>
                </a:solidFill>
                <a:latin typeface="Tempus Sans ITC" pitchFamily="82" charset="0"/>
              </a:rPr>
              <a:t>DESIGN </a:t>
            </a:r>
            <a:r>
              <a:rPr lang="it-IT" b="1" dirty="0" smtClean="0">
                <a:solidFill>
                  <a:srgbClr val="006600"/>
                </a:solidFill>
                <a:latin typeface="Tempus Sans ITC" pitchFamily="82" charset="0"/>
              </a:rPr>
              <a:t>CLASSES</a:t>
            </a:r>
            <a:r>
              <a:rPr lang="it-IT" b="1" baseline="-25000" dirty="0" smtClean="0">
                <a:solidFill>
                  <a:srgbClr val="006600"/>
                </a:solidFill>
                <a:latin typeface="Tempus Sans ITC" pitchFamily="82" charset="0"/>
              </a:rPr>
              <a:t>5</a:t>
            </a:r>
            <a:endParaRPr lang="it-IT" b="1" baseline="-25000" dirty="0" smtClean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0" y="90872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it-IT" sz="2800" dirty="0" smtClean="0">
                <a:latin typeface="Tempus Sans ITC" pitchFamily="82" charset="0"/>
              </a:rPr>
              <a:t>GIOCATORE</a:t>
            </a:r>
            <a:endParaRPr lang="it-IT" sz="1400" dirty="0">
              <a:latin typeface="Tempus Sans ITC" pitchFamily="82" charset="0"/>
            </a:endParaRPr>
          </a:p>
        </p:txBody>
      </p:sp>
      <p:pic>
        <p:nvPicPr>
          <p:cNvPr id="13" name="Segnaposto contenuto 12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rcRect t="-2363" b="-2363"/>
          <a:stretch>
            <a:fillRect/>
          </a:stretch>
        </p:blipFill>
        <p:spPr>
          <a:xfrm>
            <a:off x="250825" y="1484313"/>
            <a:ext cx="5976938" cy="5040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89460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egnaposto contenuto 8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rcRect l="-4148" r="-4148"/>
          <a:stretch>
            <a:fillRect/>
          </a:stretch>
        </p:blipFill>
        <p:spPr>
          <a:xfrm>
            <a:off x="250825" y="1557338"/>
            <a:ext cx="8569325" cy="4032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323528" y="5733256"/>
            <a:ext cx="8424936" cy="871736"/>
          </a:xfrm>
        </p:spPr>
        <p:txBody>
          <a:bodyPr/>
          <a:lstStyle/>
          <a:p>
            <a:pPr>
              <a:buClr>
                <a:srgbClr val="3366FF"/>
              </a:buClr>
              <a:buSzPct val="80000"/>
              <a:buFont typeface="Wingdings" charset="2"/>
              <a:buChar char="Ø"/>
            </a:pPr>
            <a:r>
              <a:rPr lang="it-IT" sz="2200" dirty="0" smtClean="0">
                <a:latin typeface="Tempus Sans ITC"/>
                <a:cs typeface="Tempus Sans ITC"/>
              </a:rPr>
              <a:t>Implementazione della struttura innestata Statistica</a:t>
            </a:r>
          </a:p>
          <a:p>
            <a:pPr>
              <a:buClr>
                <a:srgbClr val="3366FF"/>
              </a:buClr>
              <a:buSzPct val="80000"/>
              <a:buFont typeface="Wingdings" charset="2"/>
              <a:buChar char="Ø"/>
            </a:pPr>
            <a:r>
              <a:rPr lang="it-IT" sz="2200" dirty="0" smtClean="0">
                <a:latin typeface="Tempus Sans ITC"/>
                <a:cs typeface="Tempus Sans ITC"/>
              </a:rPr>
              <a:t>Implementazione dell’associazione 0..1 - 1 con Carta</a:t>
            </a:r>
          </a:p>
        </p:txBody>
      </p:sp>
      <p:sp>
        <p:nvSpPr>
          <p:cNvPr id="5" name="Titolo 1"/>
          <p:cNvSpPr txBox="1">
            <a:spLocks/>
          </p:cNvSpPr>
          <p:nvPr/>
        </p:nvSpPr>
        <p:spPr bwMode="auto">
          <a:xfrm>
            <a:off x="683568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it-IT" b="1" dirty="0">
                <a:solidFill>
                  <a:srgbClr val="006600"/>
                </a:solidFill>
                <a:latin typeface="Tempus Sans ITC" pitchFamily="82" charset="0"/>
              </a:rPr>
              <a:t>DESIGN </a:t>
            </a:r>
            <a:r>
              <a:rPr lang="it-IT" b="1" dirty="0" smtClean="0">
                <a:solidFill>
                  <a:srgbClr val="006600"/>
                </a:solidFill>
                <a:latin typeface="Tempus Sans ITC" pitchFamily="82" charset="0"/>
              </a:rPr>
              <a:t>CLASSES</a:t>
            </a:r>
            <a:r>
              <a:rPr lang="it-IT" b="1" baseline="-25000" dirty="0" smtClean="0">
                <a:solidFill>
                  <a:srgbClr val="006600"/>
                </a:solidFill>
                <a:latin typeface="Tempus Sans ITC" pitchFamily="82" charset="0"/>
              </a:rPr>
              <a:t>6</a:t>
            </a:r>
            <a:endParaRPr lang="it-IT" b="1" baseline="-25000" dirty="0" smtClean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0" y="90872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it-IT" sz="2800" dirty="0" smtClean="0">
                <a:latin typeface="Tempus Sans ITC" pitchFamily="82" charset="0"/>
              </a:rPr>
              <a:t>PARTITA - </a:t>
            </a:r>
            <a:r>
              <a:rPr lang="it-IT" sz="2800" i="1" dirty="0" smtClean="0">
                <a:latin typeface="Tempus Sans ITC" pitchFamily="82" charset="0"/>
              </a:rPr>
              <a:t>Dettagli</a:t>
            </a:r>
            <a:endParaRPr lang="it-IT" sz="1400" i="1" dirty="0">
              <a:latin typeface="Tempus Sans ITC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7206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 txBox="1">
            <a:spLocks/>
          </p:cNvSpPr>
          <p:nvPr/>
        </p:nvSpPr>
        <p:spPr bwMode="auto">
          <a:xfrm>
            <a:off x="683568" y="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it-IT" b="1" dirty="0">
                <a:solidFill>
                  <a:srgbClr val="006600"/>
                </a:solidFill>
                <a:latin typeface="Tempus Sans ITC" pitchFamily="82" charset="0"/>
              </a:rPr>
              <a:t>DESIGN </a:t>
            </a:r>
            <a:r>
              <a:rPr lang="it-IT" b="1" dirty="0" smtClean="0">
                <a:solidFill>
                  <a:srgbClr val="006600"/>
                </a:solidFill>
                <a:latin typeface="Tempus Sans ITC" pitchFamily="82" charset="0"/>
              </a:rPr>
              <a:t>CLASSES</a:t>
            </a:r>
            <a:r>
              <a:rPr lang="it-IT" b="1" baseline="-25000" dirty="0" smtClean="0">
                <a:solidFill>
                  <a:srgbClr val="006600"/>
                </a:solidFill>
                <a:latin typeface="Tempus Sans ITC" pitchFamily="82" charset="0"/>
              </a:rPr>
              <a:t>7</a:t>
            </a:r>
            <a:endParaRPr lang="it-IT" b="1" baseline="-25000" dirty="0" smtClean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0" y="90872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it-IT" sz="2800" dirty="0" smtClean="0">
                <a:latin typeface="Tempus Sans ITC" pitchFamily="82" charset="0"/>
              </a:rPr>
              <a:t>PERSISTENZA</a:t>
            </a:r>
            <a:endParaRPr lang="it-IT" sz="1400" dirty="0">
              <a:latin typeface="Tempus Sans ITC" pitchFamily="82" charset="0"/>
            </a:endParaRPr>
          </a:p>
        </p:txBody>
      </p:sp>
      <p:pic>
        <p:nvPicPr>
          <p:cNvPr id="17" name="Segnaposto contenuto 16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rcRect t="-3026" b="-3026"/>
          <a:stretch>
            <a:fillRect/>
          </a:stretch>
        </p:blipFill>
        <p:spPr>
          <a:xfrm>
            <a:off x="179512" y="1412776"/>
            <a:ext cx="6481763" cy="52562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Segnaposto contenuto 3"/>
          <p:cNvSpPr>
            <a:spLocks noGrp="1"/>
          </p:cNvSpPr>
          <p:nvPr>
            <p:ph sz="half" idx="2"/>
          </p:nvPr>
        </p:nvSpPr>
        <p:spPr>
          <a:xfrm>
            <a:off x="6732240" y="1484784"/>
            <a:ext cx="2304256" cy="5112568"/>
          </a:xfrm>
        </p:spPr>
        <p:txBody>
          <a:bodyPr/>
          <a:lstStyle/>
          <a:p>
            <a:pPr>
              <a:buClr>
                <a:srgbClr val="3366FF"/>
              </a:buClr>
              <a:buSzPct val="80000"/>
              <a:buFont typeface="Wingdings" charset="2"/>
              <a:buChar char="Ø"/>
            </a:pPr>
            <a:r>
              <a:rPr lang="it-IT" sz="2200" dirty="0" smtClean="0">
                <a:latin typeface="Tempus Sans ITC"/>
                <a:cs typeface="Tempus Sans ITC"/>
              </a:rPr>
              <a:t>Utilizzo di un file XML per il caricamento delle impostazioni di gioco</a:t>
            </a:r>
          </a:p>
          <a:p>
            <a:pPr>
              <a:buClr>
                <a:srgbClr val="3366FF"/>
              </a:buClr>
              <a:buSzPct val="80000"/>
              <a:buFont typeface="Wingdings" charset="2"/>
              <a:buChar char="Ø"/>
            </a:pPr>
            <a:r>
              <a:rPr lang="it-IT" sz="2200" dirty="0" err="1" smtClean="0">
                <a:latin typeface="Tempus Sans ITC"/>
                <a:cs typeface="Tempus Sans ITC"/>
              </a:rPr>
              <a:t>Reflection</a:t>
            </a:r>
            <a:r>
              <a:rPr lang="it-IT" sz="2200" dirty="0" smtClean="0">
                <a:latin typeface="Tempus Sans ITC"/>
                <a:cs typeface="Tempus Sans ITC"/>
              </a:rPr>
              <a:t> per la creazione del modello</a:t>
            </a:r>
            <a:endParaRPr lang="it-IT" sz="2200" dirty="0">
              <a:latin typeface="Tempus Sans ITC"/>
              <a:cs typeface="Tempus Sans ITC"/>
            </a:endParaRPr>
          </a:p>
          <a:p>
            <a:pPr>
              <a:buClr>
                <a:srgbClr val="3366FF"/>
              </a:buClr>
              <a:buSzPct val="80000"/>
              <a:buFont typeface="Wingdings" charset="2"/>
              <a:buChar char="Ø"/>
            </a:pPr>
            <a:endParaRPr lang="it-IT" sz="2200" dirty="0" smtClean="0">
              <a:latin typeface="Tempus Sans ITC"/>
              <a:cs typeface="Tempus Sans ITC"/>
            </a:endParaRPr>
          </a:p>
          <a:p>
            <a:pPr>
              <a:buClr>
                <a:srgbClr val="3366FF"/>
              </a:buClr>
              <a:buSzPct val="80000"/>
              <a:buFont typeface="Wingdings" charset="2"/>
              <a:buChar char="u"/>
            </a:pPr>
            <a:r>
              <a:rPr lang="it-IT" sz="2200" dirty="0" smtClean="0">
                <a:latin typeface="Tempus Sans ITC"/>
                <a:cs typeface="Tempus Sans ITC"/>
              </a:rPr>
              <a:t>Builder Pattern</a:t>
            </a:r>
          </a:p>
          <a:p>
            <a:pPr>
              <a:buClr>
                <a:srgbClr val="3366FF"/>
              </a:buClr>
              <a:buSzPct val="80000"/>
              <a:buFont typeface="Wingdings" charset="2"/>
              <a:buChar char="u"/>
            </a:pPr>
            <a:r>
              <a:rPr lang="it-IT" sz="2200" dirty="0" smtClean="0">
                <a:latin typeface="Tempus Sans ITC"/>
                <a:cs typeface="Tempus Sans ITC"/>
              </a:rPr>
              <a:t>Principio di segregazione delle Interfacce</a:t>
            </a:r>
          </a:p>
        </p:txBody>
      </p:sp>
      <p:sp>
        <p:nvSpPr>
          <p:cNvPr id="7" name="CasellaDiTesto 6"/>
          <p:cNvSpPr txBox="1"/>
          <p:nvPr/>
        </p:nvSpPr>
        <p:spPr>
          <a:xfrm>
            <a:off x="3960000" y="5472000"/>
            <a:ext cx="10081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 smtClean="0"/>
              <a:t>&lt;&lt;</a:t>
            </a:r>
            <a:r>
              <a:rPr lang="it-IT" sz="800" dirty="0" err="1" smtClean="0"/>
              <a:t>instantiate</a:t>
            </a:r>
            <a:r>
              <a:rPr lang="it-IT" sz="800" dirty="0" smtClean="0"/>
              <a:t>&gt;&gt;</a:t>
            </a:r>
            <a:endParaRPr lang="it-IT" sz="800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4384800" y="4221088"/>
            <a:ext cx="288032" cy="1046004"/>
          </a:xfrm>
          <a:prstGeom prst="rect">
            <a:avLst/>
          </a:prstGeom>
          <a:noFill/>
        </p:spPr>
        <p:txBody>
          <a:bodyPr vert="vert270" wrap="square" rtlCol="0" anchor="ctr" anchorCtr="0">
            <a:noAutofit/>
          </a:bodyPr>
          <a:lstStyle/>
          <a:p>
            <a:r>
              <a:rPr lang="it-IT" sz="1050" dirty="0" smtClean="0"/>
              <a:t>&lt;&lt;</a:t>
            </a:r>
            <a:r>
              <a:rPr lang="it-IT" sz="900" dirty="0" err="1" smtClean="0"/>
              <a:t>instantiate</a:t>
            </a:r>
            <a:r>
              <a:rPr lang="it-IT" sz="1050" dirty="0" smtClean="0"/>
              <a:t>&gt;&gt;</a:t>
            </a:r>
            <a:endParaRPr lang="it-IT" sz="1050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4139952" y="3140968"/>
            <a:ext cx="288032" cy="1046004"/>
          </a:xfrm>
          <a:prstGeom prst="rect">
            <a:avLst/>
          </a:prstGeom>
          <a:noFill/>
        </p:spPr>
        <p:txBody>
          <a:bodyPr vert="vert270" wrap="square" rtlCol="0" anchor="ctr" anchorCtr="0">
            <a:noAutofit/>
          </a:bodyPr>
          <a:lstStyle/>
          <a:p>
            <a:r>
              <a:rPr lang="it-IT" sz="1050" dirty="0" smtClean="0"/>
              <a:t>&lt;&lt;</a:t>
            </a:r>
            <a:r>
              <a:rPr lang="it-IT" sz="900" dirty="0" err="1" smtClean="0"/>
              <a:t>instantiate</a:t>
            </a:r>
            <a:r>
              <a:rPr lang="it-IT" sz="1050" dirty="0" smtClean="0"/>
              <a:t>&gt;&gt;</a:t>
            </a:r>
            <a:endParaRPr lang="it-IT" sz="1050" dirty="0"/>
          </a:p>
        </p:txBody>
      </p:sp>
    </p:spTree>
    <p:extLst>
      <p:ext uri="{BB962C8B-B14F-4D97-AF65-F5344CB8AC3E}">
        <p14:creationId xmlns:p14="http://schemas.microsoft.com/office/powerpoint/2010/main" xmlns="" val="21377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7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rcRect l="-7018" r="-7018"/>
          <a:stretch>
            <a:fillRect/>
          </a:stretch>
        </p:blipFill>
        <p:spPr>
          <a:xfrm>
            <a:off x="250825" y="981075"/>
            <a:ext cx="8642350" cy="5688013"/>
          </a:xfrm>
          <a:prstGeom prst="rect">
            <a:avLst/>
          </a:prstGeom>
        </p:spPr>
      </p:pic>
      <p:sp>
        <p:nvSpPr>
          <p:cNvPr id="5" name="Titolo 1"/>
          <p:cNvSpPr txBox="1">
            <a:spLocks/>
          </p:cNvSpPr>
          <p:nvPr/>
        </p:nvSpPr>
        <p:spPr bwMode="auto">
          <a:xfrm>
            <a:off x="683568" y="0"/>
            <a:ext cx="7772400" cy="1026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it-IT" b="1" dirty="0" smtClean="0">
                <a:solidFill>
                  <a:srgbClr val="006600"/>
                </a:solidFill>
                <a:latin typeface="Tempus Sans ITC" pitchFamily="82" charset="0"/>
              </a:rPr>
              <a:t>USER INTERFACE</a:t>
            </a:r>
            <a:r>
              <a:rPr lang="it-IT" b="1" baseline="-25000" dirty="0" smtClean="0">
                <a:solidFill>
                  <a:srgbClr val="006600"/>
                </a:solidFill>
                <a:latin typeface="Tempus Sans ITC" pitchFamily="82" charset="0"/>
              </a:rPr>
              <a:t>1</a:t>
            </a:r>
            <a:endParaRPr lang="it-IT" b="1" baseline="-25000" dirty="0" smtClean="0"/>
          </a:p>
        </p:txBody>
      </p:sp>
      <p:sp>
        <p:nvSpPr>
          <p:cNvPr id="9" name="Rettangolo 8"/>
          <p:cNvSpPr/>
          <p:nvPr/>
        </p:nvSpPr>
        <p:spPr bwMode="auto">
          <a:xfrm>
            <a:off x="755576" y="928800"/>
            <a:ext cx="7632848" cy="57600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none" lIns="91440" tIns="45720" rIns="91440" bIns="45720" numCol="1" rtlCol="0" anchor="b" anchorCtr="1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8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"/>
                <a:cs typeface="Times New Roman" pitchFamily="18" charset="0"/>
              </a:rPr>
              <a:t>MainView</a:t>
            </a:r>
            <a:endParaRPr kumimoji="0" lang="it-IT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"/>
              <a:cs typeface="Times New Roman" pitchFamily="18" charset="0"/>
            </a:endParaRPr>
          </a:p>
        </p:txBody>
      </p:sp>
      <p:sp>
        <p:nvSpPr>
          <p:cNvPr id="12" name="Forma a L 11"/>
          <p:cNvSpPr/>
          <p:nvPr/>
        </p:nvSpPr>
        <p:spPr bwMode="auto">
          <a:xfrm rot="5400000">
            <a:off x="4202432" y="-2458800"/>
            <a:ext cx="739240" cy="7560840"/>
          </a:xfrm>
          <a:prstGeom prst="corner">
            <a:avLst>
              <a:gd name="adj1" fmla="val 157133"/>
              <a:gd name="adj2" fmla="val 31245"/>
            </a:avLst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270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8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Arial"/>
                <a:cs typeface="Times New Roman" pitchFamily="18" charset="0"/>
              </a:rPr>
              <a:t>ToolBar</a:t>
            </a:r>
            <a:endParaRPr kumimoji="0" lang="it-IT" sz="1800" b="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Arial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886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gnaposto contenuto 9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>
          <a:xfrm>
            <a:off x="190800" y="1130400"/>
            <a:ext cx="8640762" cy="5400476"/>
          </a:xfrm>
        </p:spPr>
      </p:pic>
      <p:sp>
        <p:nvSpPr>
          <p:cNvPr id="5" name="Titolo 1"/>
          <p:cNvSpPr txBox="1">
            <a:spLocks/>
          </p:cNvSpPr>
          <p:nvPr/>
        </p:nvSpPr>
        <p:spPr bwMode="auto">
          <a:xfrm>
            <a:off x="683568" y="0"/>
            <a:ext cx="7772400" cy="1026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it-IT" b="1" dirty="0">
                <a:solidFill>
                  <a:srgbClr val="006600"/>
                </a:solidFill>
                <a:latin typeface="Tempus Sans ITC" pitchFamily="82" charset="0"/>
              </a:rPr>
              <a:t>USER </a:t>
            </a:r>
            <a:r>
              <a:rPr lang="it-IT" b="1" dirty="0" smtClean="0">
                <a:solidFill>
                  <a:srgbClr val="006600"/>
                </a:solidFill>
                <a:latin typeface="Tempus Sans ITC" pitchFamily="82" charset="0"/>
              </a:rPr>
              <a:t>INTERFACE</a:t>
            </a:r>
            <a:r>
              <a:rPr lang="it-IT" b="1" baseline="-25000" dirty="0" smtClean="0">
                <a:solidFill>
                  <a:srgbClr val="006600"/>
                </a:solidFill>
                <a:latin typeface="Tempus Sans ITC" pitchFamily="82" charset="0"/>
              </a:rPr>
              <a:t>2</a:t>
            </a:r>
            <a:endParaRPr lang="it-IT" b="1" baseline="-25000" dirty="0"/>
          </a:p>
        </p:txBody>
      </p:sp>
      <p:sp>
        <p:nvSpPr>
          <p:cNvPr id="11" name="Rettangolo 10"/>
          <p:cNvSpPr/>
          <p:nvPr/>
        </p:nvSpPr>
        <p:spPr bwMode="auto">
          <a:xfrm>
            <a:off x="179512" y="1124744"/>
            <a:ext cx="5400600" cy="54006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6900000" algn="tl" rotWithShape="0">
              <a:srgbClr val="000000">
                <a:alpha val="43000"/>
              </a:srgbClr>
            </a:outerShdw>
          </a:effectLst>
        </p:spPr>
        <p:txBody>
          <a:bodyPr vert="horz" wrap="none" lIns="91440" tIns="45720" rIns="91440" bIns="864000" numCol="1" rtlCol="0" anchor="b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8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Arial"/>
                <a:cs typeface="Times New Roman" pitchFamily="18" charset="0"/>
              </a:rPr>
              <a:t>GameBoard</a:t>
            </a:r>
            <a:endParaRPr kumimoji="0" lang="it-IT" sz="1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/>
              <a:cs typeface="Times New Roman" pitchFamily="18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5616000" y="1124744"/>
            <a:ext cx="3258000" cy="5400600"/>
          </a:xfrm>
          <a:prstGeom prst="rect">
            <a:avLst/>
          </a:prstGeom>
          <a:noFill/>
          <a:ln w="381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wrap="none" lIns="91440" tIns="45720" rIns="91440" bIns="98280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800" b="0" i="0" u="none" strike="noStrike" cap="none" normalizeH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Arial"/>
                <a:cs typeface="Times New Roman" pitchFamily="18" charset="0"/>
              </a:rPr>
              <a:t>UserPanel</a:t>
            </a:r>
            <a:endParaRPr kumimoji="0" lang="it-IT" sz="1800" b="0" i="0" u="none" strike="noStrike" cap="none" normalizeH="0" dirty="0" smtClean="0">
              <a:ln>
                <a:noFill/>
              </a:ln>
              <a:solidFill>
                <a:srgbClr val="008000"/>
              </a:solidFill>
              <a:effectLst/>
              <a:latin typeface="Arial"/>
              <a:cs typeface="Times New Roman" pitchFamily="18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8460432" y="1152000"/>
            <a:ext cx="378000" cy="5335200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vert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800" b="0" i="0" u="none" strike="noStrike" cap="none" normalizeH="0" baseline="0" dirty="0" err="1" smtClean="0">
                <a:ln>
                  <a:noFill/>
                </a:ln>
                <a:solidFill>
                  <a:srgbClr val="0000FF"/>
                </a:solidFill>
                <a:effectLst/>
                <a:latin typeface="Arial"/>
                <a:cs typeface="Times New Roman" pitchFamily="18" charset="0"/>
              </a:rPr>
              <a:t>ToolBar</a:t>
            </a:r>
            <a:endParaRPr kumimoji="0" lang="it-IT" sz="1800" b="0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Arial"/>
              <a:cs typeface="Times New Roman" pitchFamily="18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5655600" y="1152000"/>
            <a:ext cx="2775600" cy="2646000"/>
          </a:xfrm>
          <a:prstGeom prst="rect">
            <a:avLst/>
          </a:prstGeom>
          <a:noFill/>
          <a:ln w="38100" cap="flat" cmpd="sng" algn="ctr">
            <a:solidFill>
              <a:srgbClr val="249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800" b="0" i="0" u="none" strike="noStrike" cap="none" normalizeH="0" baseline="0" dirty="0" err="1" smtClean="0">
                <a:ln>
                  <a:noFill/>
                </a:ln>
                <a:solidFill>
                  <a:srgbClr val="249FFF"/>
                </a:solidFill>
                <a:effectLst/>
                <a:latin typeface="Arial"/>
                <a:cs typeface="Times New Roman" pitchFamily="18" charset="0"/>
              </a:rPr>
              <a:t>GameInfoPanel</a:t>
            </a:r>
            <a:endParaRPr kumimoji="0" lang="it-IT" sz="1800" b="0" i="0" u="none" strike="noStrike" cap="none" normalizeH="0" baseline="0" dirty="0" smtClean="0">
              <a:ln>
                <a:noFill/>
              </a:ln>
              <a:solidFill>
                <a:srgbClr val="249FFF"/>
              </a:solidFill>
              <a:effectLst/>
              <a:latin typeface="Arial"/>
              <a:cs typeface="Times New Roman" pitchFamily="18" charset="0"/>
            </a:endParaRPr>
          </a:p>
        </p:txBody>
      </p:sp>
      <p:sp>
        <p:nvSpPr>
          <p:cNvPr id="15" name="Rettangolo 14"/>
          <p:cNvSpPr/>
          <p:nvPr/>
        </p:nvSpPr>
        <p:spPr bwMode="auto">
          <a:xfrm>
            <a:off x="5655600" y="3830400"/>
            <a:ext cx="2775600" cy="2656800"/>
          </a:xfrm>
          <a:prstGeom prst="rect">
            <a:avLst/>
          </a:prstGeom>
          <a:noFill/>
          <a:ln w="38100" cap="flat" cmpd="sng" algn="ctr">
            <a:solidFill>
              <a:srgbClr val="6600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1800" dirty="0" err="1" smtClean="0">
                <a:solidFill>
                  <a:srgbClr val="660066"/>
                </a:solidFill>
                <a:latin typeface="Arial"/>
              </a:rPr>
              <a:t>Control</a:t>
            </a:r>
            <a:r>
              <a:rPr kumimoji="0" lang="it-IT" sz="1800" b="0" i="0" u="none" strike="noStrike" cap="none" normalizeH="0" baseline="0" dirty="0" err="1" smtClean="0">
                <a:ln>
                  <a:noFill/>
                </a:ln>
                <a:solidFill>
                  <a:srgbClr val="660066"/>
                </a:solidFill>
                <a:effectLst/>
                <a:latin typeface="Arial"/>
              </a:rPr>
              <a:t>Panel</a:t>
            </a:r>
            <a:endParaRPr kumimoji="0" lang="it-IT" sz="1800" b="0" i="0" u="none" strike="noStrike" cap="none" normalizeH="0" baseline="0" dirty="0" smtClean="0">
              <a:ln>
                <a:noFill/>
              </a:ln>
              <a:solidFill>
                <a:srgbClr val="660066"/>
              </a:solidFill>
              <a:effectLst/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5288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142984"/>
            <a:ext cx="8991600" cy="5715016"/>
          </a:xfrm>
        </p:spPr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it-IT" sz="2000" dirty="0" smtClean="0">
                <a:latin typeface="Tempus Sans ITC" pitchFamily="82" charset="0"/>
              </a:rPr>
              <a:t>Deve essere possibile visualizzare il regolamento del gioco anche durante lo svolgimento di una partita.</a:t>
            </a:r>
          </a:p>
          <a:p>
            <a:pPr eaLnBrk="1" hangingPunct="1">
              <a:lnSpc>
                <a:spcPct val="110000"/>
              </a:lnSpc>
            </a:pPr>
            <a:r>
              <a:rPr lang="it-IT" sz="2000" dirty="0" smtClean="0">
                <a:latin typeface="Tempus Sans ITC" pitchFamily="82" charset="0"/>
              </a:rPr>
              <a:t>Al termine di una partita il software deve calcolare il valore complessivo dei lotti posseduti da ogni giocatore (e relativi edifici) più il proprio capitale e porre l'elenco risultante in una schermata di statistiche; il giocatore con il valore complessivo maggiore vince la partita.</a:t>
            </a:r>
          </a:p>
          <a:p>
            <a:pPr eaLnBrk="1" hangingPunct="1">
              <a:lnSpc>
                <a:spcPct val="110000"/>
              </a:lnSpc>
            </a:pPr>
            <a:r>
              <a:rPr lang="it-IT" sz="2000" dirty="0" smtClean="0">
                <a:latin typeface="Tempus Sans ITC" pitchFamily="82" charset="0"/>
              </a:rPr>
              <a:t>La moneta virtuale da utilizzare è l'euro.</a:t>
            </a:r>
          </a:p>
          <a:p>
            <a:pPr eaLnBrk="1" hangingPunct="1">
              <a:lnSpc>
                <a:spcPct val="110000"/>
              </a:lnSpc>
            </a:pPr>
            <a:r>
              <a:rPr lang="it-IT" sz="2000" dirty="0" smtClean="0">
                <a:latin typeface="Tempus Sans ITC" pitchFamily="82" charset="0"/>
              </a:rPr>
              <a:t>La Banca è interamente governata dal software, dunque non da giocatori umani.</a:t>
            </a:r>
          </a:p>
          <a:p>
            <a:pPr eaLnBrk="1" hangingPunct="1">
              <a:lnSpc>
                <a:spcPct val="110000"/>
              </a:lnSpc>
            </a:pPr>
            <a:r>
              <a:rPr lang="it-IT" sz="2000" dirty="0" smtClean="0">
                <a:solidFill>
                  <a:srgbClr val="000000"/>
                </a:solidFill>
                <a:latin typeface="Tempus Sans ITC" pitchFamily="82" charset="0"/>
              </a:rPr>
              <a:t>L'ordine in cui i giocatori si susseguono nel giocare i loro turni durante la partita è stabilito dal sistema in modo casuale.</a:t>
            </a:r>
            <a:endParaRPr lang="it-IT" sz="2000" dirty="0" smtClean="0">
              <a:latin typeface="Tempus Sans ITC" pitchFamily="82" charset="0"/>
            </a:endParaRPr>
          </a:p>
          <a:p>
            <a:pPr eaLnBrk="1" hangingPunct="1">
              <a:lnSpc>
                <a:spcPct val="110000"/>
              </a:lnSpc>
            </a:pPr>
            <a:r>
              <a:rPr lang="it-IT" sz="2000" dirty="0" smtClean="0">
                <a:latin typeface="Tempus Sans ITC" pitchFamily="82" charset="0"/>
              </a:rPr>
              <a:t>Durante lo svolgimento di una partita, ogni giocatore può abbandonare la partita in qualsiasi momento durante il suo turno; tutte le sue proprietà torneranno in possesso della banca, e non gli sarà più possibile rientrare in partita.</a:t>
            </a:r>
          </a:p>
        </p:txBody>
      </p:sp>
      <p:sp>
        <p:nvSpPr>
          <p:cNvPr id="18435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838200"/>
          </a:xfrm>
          <a:noFill/>
        </p:spPr>
        <p:txBody>
          <a:bodyPr/>
          <a:lstStyle/>
          <a:p>
            <a:pPr eaLnBrk="1" hangingPunct="1"/>
            <a:r>
              <a:rPr lang="it-IT" b="1" smtClean="0">
                <a:solidFill>
                  <a:srgbClr val="006600"/>
                </a:solidFill>
                <a:latin typeface="Tempus Sans ITC" pitchFamily="82" charset="0"/>
              </a:rPr>
              <a:t>RACCOLTA DEI REQUISITI</a:t>
            </a:r>
            <a:r>
              <a:rPr lang="it-IT" b="1" baseline="-25000" smtClean="0">
                <a:solidFill>
                  <a:srgbClr val="006600"/>
                </a:solidFill>
                <a:latin typeface="Tempus Sans ITC" pitchFamily="82" charset="0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contenuto 6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rcRect l="-1090" r="-1090"/>
          <a:stretch>
            <a:fillRect/>
          </a:stretch>
        </p:blipFill>
        <p:spPr>
          <a:xfrm>
            <a:off x="251520" y="1772816"/>
            <a:ext cx="8642350" cy="3744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323528" y="5733256"/>
            <a:ext cx="8496944" cy="936104"/>
          </a:xfrm>
        </p:spPr>
        <p:txBody>
          <a:bodyPr/>
          <a:lstStyle/>
          <a:p>
            <a:pPr>
              <a:buClr>
                <a:srgbClr val="3366FF"/>
              </a:buClr>
              <a:buSzPct val="80000"/>
              <a:buFont typeface="Wingdings" charset="2"/>
              <a:buChar char="Ø"/>
            </a:pPr>
            <a:r>
              <a:rPr lang="it-IT" sz="2000" dirty="0" err="1" smtClean="0">
                <a:latin typeface="Tempus Sans ITC"/>
                <a:cs typeface="Tempus Sans ITC"/>
              </a:rPr>
              <a:t>MainView</a:t>
            </a:r>
            <a:r>
              <a:rPr lang="it-IT" sz="2000" dirty="0" smtClean="0">
                <a:latin typeface="Tempus Sans ITC"/>
                <a:cs typeface="Tempus Sans ITC"/>
              </a:rPr>
              <a:t> realizzata con Windows Forms</a:t>
            </a:r>
          </a:p>
          <a:p>
            <a:pPr>
              <a:buClr>
                <a:srgbClr val="3366FF"/>
              </a:buClr>
              <a:buSzPct val="80000"/>
              <a:buFont typeface="Wingdings" charset="2"/>
              <a:buChar char="Ø"/>
            </a:pPr>
            <a:r>
              <a:rPr lang="it-IT" sz="2000" dirty="0" err="1">
                <a:latin typeface="Tempus Sans ITC"/>
                <a:cs typeface="Tempus Sans ITC"/>
              </a:rPr>
              <a:t>UserPanel</a:t>
            </a:r>
            <a:r>
              <a:rPr lang="it-IT" sz="2000" dirty="0">
                <a:latin typeface="Tempus Sans ITC"/>
                <a:cs typeface="Tempus Sans ITC"/>
              </a:rPr>
              <a:t> è un </a:t>
            </a:r>
            <a:r>
              <a:rPr lang="it-IT" sz="2000" dirty="0" err="1">
                <a:latin typeface="Tempus Sans ITC"/>
                <a:cs typeface="Tempus Sans ITC"/>
              </a:rPr>
              <a:t>wrapper</a:t>
            </a:r>
            <a:r>
              <a:rPr lang="it-IT" sz="2000" dirty="0">
                <a:latin typeface="Tempus Sans ITC"/>
                <a:cs typeface="Tempus Sans ITC"/>
              </a:rPr>
              <a:t> di </a:t>
            </a:r>
            <a:r>
              <a:rPr lang="it-IT" sz="2000" dirty="0" err="1">
                <a:latin typeface="Tempus Sans ITC"/>
                <a:cs typeface="Tempus Sans ITC"/>
              </a:rPr>
              <a:t>ControlPanel</a:t>
            </a:r>
            <a:r>
              <a:rPr lang="it-IT" sz="2000" dirty="0">
                <a:latin typeface="Tempus Sans ITC"/>
                <a:cs typeface="Tempus Sans ITC"/>
              </a:rPr>
              <a:t> e </a:t>
            </a:r>
            <a:r>
              <a:rPr lang="it-IT" sz="2000" dirty="0" err="1" smtClean="0">
                <a:latin typeface="Tempus Sans ITC"/>
                <a:cs typeface="Tempus Sans ITC"/>
              </a:rPr>
              <a:t>GameInfoPanel</a:t>
            </a:r>
            <a:endParaRPr lang="it-IT" sz="2000" dirty="0">
              <a:latin typeface="Tempus Sans ITC"/>
              <a:cs typeface="Tempus Sans ITC"/>
            </a:endParaRPr>
          </a:p>
        </p:txBody>
      </p:sp>
      <p:sp>
        <p:nvSpPr>
          <p:cNvPr id="5" name="Titolo 1"/>
          <p:cNvSpPr txBox="1">
            <a:spLocks/>
          </p:cNvSpPr>
          <p:nvPr/>
        </p:nvSpPr>
        <p:spPr bwMode="auto">
          <a:xfrm>
            <a:off x="683568" y="0"/>
            <a:ext cx="7772400" cy="1026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it-IT" b="1" dirty="0">
                <a:solidFill>
                  <a:srgbClr val="006600"/>
                </a:solidFill>
                <a:latin typeface="Tempus Sans ITC" pitchFamily="82" charset="0"/>
              </a:rPr>
              <a:t>USER </a:t>
            </a:r>
            <a:r>
              <a:rPr lang="it-IT" b="1" dirty="0" smtClean="0">
                <a:solidFill>
                  <a:srgbClr val="006600"/>
                </a:solidFill>
                <a:latin typeface="Tempus Sans ITC" pitchFamily="82" charset="0"/>
              </a:rPr>
              <a:t>INTERFACE</a:t>
            </a:r>
            <a:r>
              <a:rPr lang="it-IT" b="1" baseline="-25000" dirty="0" smtClean="0">
                <a:solidFill>
                  <a:srgbClr val="006600"/>
                </a:solidFill>
                <a:latin typeface="Tempus Sans ITC" pitchFamily="82" charset="0"/>
              </a:rPr>
              <a:t>3</a:t>
            </a:r>
            <a:endParaRPr lang="it-IT" b="1" baseline="-25000" dirty="0"/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0" y="836712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it-IT" sz="2800" dirty="0" smtClean="0">
                <a:latin typeface="Tempus Sans ITC" pitchFamily="82" charset="0"/>
              </a:rPr>
              <a:t>MAINVIEW</a:t>
            </a:r>
            <a:endParaRPr lang="it-IT" sz="1400" dirty="0">
              <a:latin typeface="Tempus Sans ITC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2172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rcRect t="-874" b="-874"/>
          <a:stretch>
            <a:fillRect/>
          </a:stretch>
        </p:blipFill>
        <p:spPr>
          <a:xfrm>
            <a:off x="179512" y="1556792"/>
            <a:ext cx="8642350" cy="5111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012160" y="1916832"/>
            <a:ext cx="2952328" cy="1440160"/>
          </a:xfrm>
        </p:spPr>
        <p:txBody>
          <a:bodyPr/>
          <a:lstStyle/>
          <a:p>
            <a:pPr>
              <a:buClr>
                <a:srgbClr val="3366FF"/>
              </a:buClr>
              <a:buSzPct val="80000"/>
              <a:buFont typeface="Wingdings" charset="2"/>
              <a:buChar char="u"/>
            </a:pPr>
            <a:r>
              <a:rPr lang="it-IT" sz="2000" dirty="0" smtClean="0">
                <a:latin typeface="Tempus Sans ITC"/>
                <a:cs typeface="Tempus Sans ITC"/>
              </a:rPr>
              <a:t>Principio Open/Close</a:t>
            </a:r>
          </a:p>
          <a:p>
            <a:pPr>
              <a:buClr>
                <a:srgbClr val="3366FF"/>
              </a:buClr>
              <a:buSzPct val="80000"/>
              <a:buFont typeface="Wingdings" charset="2"/>
              <a:buChar char="u"/>
            </a:pPr>
            <a:r>
              <a:rPr lang="it-IT" sz="2000" dirty="0" err="1">
                <a:latin typeface="Tempus Sans ITC"/>
                <a:cs typeface="Tempus Sans ITC"/>
              </a:rPr>
              <a:t>Template</a:t>
            </a:r>
            <a:r>
              <a:rPr lang="it-IT" sz="2000" dirty="0">
                <a:latin typeface="Tempus Sans ITC"/>
                <a:cs typeface="Tempus Sans ITC"/>
              </a:rPr>
              <a:t> Method Pattern</a:t>
            </a:r>
          </a:p>
          <a:p>
            <a:pPr>
              <a:buClr>
                <a:srgbClr val="3366FF"/>
              </a:buClr>
              <a:buSzPct val="80000"/>
              <a:buFont typeface="Wingdings" charset="2"/>
              <a:buChar char="u"/>
            </a:pPr>
            <a:endParaRPr lang="it-IT" sz="2000" dirty="0">
              <a:latin typeface="Tempus Sans ITC"/>
              <a:cs typeface="Tempus Sans ITC"/>
            </a:endParaRPr>
          </a:p>
        </p:txBody>
      </p:sp>
      <p:sp>
        <p:nvSpPr>
          <p:cNvPr id="7" name="Titolo 1"/>
          <p:cNvSpPr txBox="1">
            <a:spLocks/>
          </p:cNvSpPr>
          <p:nvPr/>
        </p:nvSpPr>
        <p:spPr bwMode="auto">
          <a:xfrm>
            <a:off x="683568" y="0"/>
            <a:ext cx="7772400" cy="1026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it-IT" b="1" dirty="0">
                <a:solidFill>
                  <a:srgbClr val="006600"/>
                </a:solidFill>
                <a:latin typeface="Tempus Sans ITC" pitchFamily="82" charset="0"/>
              </a:rPr>
              <a:t>USER </a:t>
            </a:r>
            <a:r>
              <a:rPr lang="it-IT" b="1" dirty="0" smtClean="0">
                <a:solidFill>
                  <a:srgbClr val="006600"/>
                </a:solidFill>
                <a:latin typeface="Tempus Sans ITC" pitchFamily="82" charset="0"/>
              </a:rPr>
              <a:t>INTERFACE</a:t>
            </a:r>
            <a:r>
              <a:rPr lang="it-IT" b="1" baseline="-25000" dirty="0" smtClean="0">
                <a:solidFill>
                  <a:srgbClr val="006600"/>
                </a:solidFill>
                <a:latin typeface="Tempus Sans ITC" pitchFamily="82" charset="0"/>
              </a:rPr>
              <a:t>4</a:t>
            </a:r>
            <a:endParaRPr lang="it-IT" b="1" baseline="-25000" dirty="0"/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0" y="836712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it-IT" sz="2800" dirty="0" smtClean="0">
                <a:latin typeface="Tempus Sans ITC" pitchFamily="82" charset="0"/>
              </a:rPr>
              <a:t>GAMEBOARD</a:t>
            </a:r>
            <a:endParaRPr lang="it-IT" sz="1400" dirty="0">
              <a:latin typeface="Tempus Sans ITC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1750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7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rcRect t="-238" b="-238"/>
          <a:stretch>
            <a:fillRect/>
          </a:stretch>
        </p:blipFill>
        <p:spPr>
          <a:xfrm>
            <a:off x="1403648" y="1484784"/>
            <a:ext cx="7561263" cy="4464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Segnaposto contenuto 8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rcRect t="-7172" b="-7172"/>
          <a:stretch>
            <a:fillRect/>
          </a:stretch>
        </p:blipFill>
        <p:spPr>
          <a:xfrm>
            <a:off x="251520" y="1556792"/>
            <a:ext cx="2933808" cy="2304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itolo 1"/>
          <p:cNvSpPr txBox="1">
            <a:spLocks/>
          </p:cNvSpPr>
          <p:nvPr/>
        </p:nvSpPr>
        <p:spPr bwMode="auto">
          <a:xfrm>
            <a:off x="683568" y="0"/>
            <a:ext cx="7772400" cy="1026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it-IT" b="1" dirty="0">
                <a:solidFill>
                  <a:srgbClr val="006600"/>
                </a:solidFill>
                <a:latin typeface="Tempus Sans ITC" pitchFamily="82" charset="0"/>
              </a:rPr>
              <a:t>USER </a:t>
            </a:r>
            <a:r>
              <a:rPr lang="it-IT" b="1" dirty="0" smtClean="0">
                <a:solidFill>
                  <a:srgbClr val="006600"/>
                </a:solidFill>
                <a:latin typeface="Tempus Sans ITC" pitchFamily="82" charset="0"/>
              </a:rPr>
              <a:t>INTERFACE</a:t>
            </a:r>
            <a:r>
              <a:rPr lang="it-IT" b="1" baseline="-25000" dirty="0" smtClean="0">
                <a:solidFill>
                  <a:srgbClr val="006600"/>
                </a:solidFill>
                <a:latin typeface="Tempus Sans ITC" pitchFamily="82" charset="0"/>
              </a:rPr>
              <a:t>5</a:t>
            </a:r>
            <a:endParaRPr lang="it-IT" b="1" baseline="-25000" dirty="0"/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0" y="836712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it-IT" sz="2800" dirty="0" smtClean="0">
                <a:latin typeface="Tempus Sans ITC" pitchFamily="82" charset="0"/>
              </a:rPr>
              <a:t>CONTROLPANEL - DEED</a:t>
            </a:r>
            <a:endParaRPr lang="it-IT" sz="1400" dirty="0">
              <a:latin typeface="Tempus Sans ITC" pitchFamily="82" charset="0"/>
            </a:endParaRPr>
          </a:p>
        </p:txBody>
      </p:sp>
      <p:sp>
        <p:nvSpPr>
          <p:cNvPr id="10" name="Segnaposto contenuto 3"/>
          <p:cNvSpPr txBox="1">
            <a:spLocks/>
          </p:cNvSpPr>
          <p:nvPr/>
        </p:nvSpPr>
        <p:spPr bwMode="auto">
          <a:xfrm>
            <a:off x="323528" y="6165304"/>
            <a:ext cx="4392488" cy="504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Clr>
                <a:srgbClr val="3366FF"/>
              </a:buClr>
              <a:buSzPct val="80000"/>
              <a:buFont typeface="Wingdings" charset="2"/>
              <a:buChar char="u"/>
            </a:pPr>
            <a:r>
              <a:rPr lang="it-IT" sz="2000" dirty="0" smtClean="0">
                <a:latin typeface="Tempus Sans ITC"/>
                <a:cs typeface="Tempus Sans ITC"/>
              </a:rPr>
              <a:t>Object Pool Pattern</a:t>
            </a:r>
            <a:endParaRPr lang="it-IT" sz="2000" dirty="0">
              <a:latin typeface="Tempus Sans ITC"/>
              <a:cs typeface="Tempus Sans ITC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2237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 txBox="1">
            <a:spLocks/>
          </p:cNvSpPr>
          <p:nvPr/>
        </p:nvSpPr>
        <p:spPr bwMode="auto">
          <a:xfrm>
            <a:off x="683568" y="0"/>
            <a:ext cx="7772400" cy="1026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it-IT" b="1" dirty="0" smtClean="0">
                <a:solidFill>
                  <a:srgbClr val="006600"/>
                </a:solidFill>
                <a:latin typeface="Tempus Sans ITC" pitchFamily="82" charset="0"/>
              </a:rPr>
              <a:t>VIEW FACTORIES</a:t>
            </a:r>
            <a:endParaRPr lang="it-IT" b="1" baseline="-25000" dirty="0" smtClean="0"/>
          </a:p>
        </p:txBody>
      </p:sp>
      <p:pic>
        <p:nvPicPr>
          <p:cNvPr id="15" name="Segnaposto contenuto 14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rcRect t="-3222" b="-3222"/>
          <a:stretch>
            <a:fillRect/>
          </a:stretch>
        </p:blipFill>
        <p:spPr>
          <a:xfrm>
            <a:off x="107504" y="908720"/>
            <a:ext cx="5976937" cy="3527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Segnaposto contenuto 22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rcRect t="-4973" b="-4973"/>
          <a:stretch>
            <a:fillRect/>
          </a:stretch>
        </p:blipFill>
        <p:spPr>
          <a:xfrm>
            <a:off x="3635896" y="4327525"/>
            <a:ext cx="5321300" cy="2530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CasellaDiTesto 23"/>
          <p:cNvSpPr txBox="1"/>
          <p:nvPr/>
        </p:nvSpPr>
        <p:spPr>
          <a:xfrm>
            <a:off x="5994000" y="5922000"/>
            <a:ext cx="864096" cy="216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 smtClean="0"/>
              <a:t>&lt;&lt;</a:t>
            </a:r>
            <a:r>
              <a:rPr lang="it-IT" sz="800" dirty="0" err="1" smtClean="0"/>
              <a:t>instantiate</a:t>
            </a:r>
            <a:r>
              <a:rPr lang="it-IT" sz="800" dirty="0" smtClean="0"/>
              <a:t>&gt;&gt;</a:t>
            </a:r>
            <a:endParaRPr lang="it-IT" sz="800" dirty="0"/>
          </a:p>
        </p:txBody>
      </p:sp>
      <p:sp>
        <p:nvSpPr>
          <p:cNvPr id="25" name="CasellaDiTesto 24"/>
          <p:cNvSpPr txBox="1"/>
          <p:nvPr/>
        </p:nvSpPr>
        <p:spPr>
          <a:xfrm>
            <a:off x="1584000" y="4104000"/>
            <a:ext cx="10801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 smtClean="0"/>
              <a:t>&lt;&lt;</a:t>
            </a:r>
            <a:r>
              <a:rPr lang="it-IT" sz="900" dirty="0" err="1" smtClean="0"/>
              <a:t>instantiate</a:t>
            </a:r>
            <a:r>
              <a:rPr lang="it-IT" sz="900" dirty="0" smtClean="0"/>
              <a:t>&gt;&gt;</a:t>
            </a:r>
            <a:endParaRPr lang="it-IT" sz="900" dirty="0"/>
          </a:p>
        </p:txBody>
      </p:sp>
      <p:sp>
        <p:nvSpPr>
          <p:cNvPr id="26" name="Segnaposto contenuto 3"/>
          <p:cNvSpPr txBox="1">
            <a:spLocks/>
          </p:cNvSpPr>
          <p:nvPr/>
        </p:nvSpPr>
        <p:spPr bwMode="auto">
          <a:xfrm>
            <a:off x="6300192" y="1196752"/>
            <a:ext cx="2736304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Clr>
                <a:srgbClr val="3366FF"/>
              </a:buClr>
              <a:buSzPct val="80000"/>
              <a:buFont typeface="Wingdings" charset="2"/>
              <a:buChar char="Ø"/>
            </a:pPr>
            <a:r>
              <a:rPr lang="it-IT" sz="2000" dirty="0" err="1" smtClean="0">
                <a:latin typeface="Tempus Sans ITC"/>
                <a:cs typeface="Tempus Sans ITC"/>
              </a:rPr>
              <a:t>Istanziazione</a:t>
            </a:r>
            <a:r>
              <a:rPr lang="it-IT" sz="2000" dirty="0" smtClean="0">
                <a:latin typeface="Tempus Sans ITC"/>
                <a:cs typeface="Tempus Sans ITC"/>
              </a:rPr>
              <a:t> di Cell e </a:t>
            </a:r>
            <a:r>
              <a:rPr lang="it-IT" sz="2000" dirty="0" err="1" smtClean="0">
                <a:latin typeface="Tempus Sans ITC"/>
                <a:cs typeface="Tempus Sans ITC"/>
              </a:rPr>
              <a:t>Deed</a:t>
            </a:r>
            <a:r>
              <a:rPr lang="it-IT" sz="2000" dirty="0" smtClean="0">
                <a:latin typeface="Tempus Sans ITC"/>
                <a:cs typeface="Tempus Sans ITC"/>
              </a:rPr>
              <a:t> tramite </a:t>
            </a:r>
            <a:r>
              <a:rPr lang="it-IT" sz="2000" dirty="0" err="1" smtClean="0">
                <a:latin typeface="Tempus Sans ITC"/>
                <a:cs typeface="Tempus Sans ITC"/>
              </a:rPr>
              <a:t>Reflection</a:t>
            </a:r>
            <a:endParaRPr lang="it-IT" sz="2000" dirty="0" smtClean="0">
              <a:latin typeface="Tempus Sans ITC"/>
              <a:cs typeface="Tempus Sans ITC"/>
            </a:endParaRPr>
          </a:p>
          <a:p>
            <a:pPr>
              <a:buClr>
                <a:srgbClr val="3366FF"/>
              </a:buClr>
              <a:buSzPct val="80000"/>
              <a:buFont typeface="Wingdings" charset="2"/>
              <a:buChar char="Ø"/>
            </a:pPr>
            <a:r>
              <a:rPr lang="it-IT" sz="2000" dirty="0" err="1" smtClean="0">
                <a:latin typeface="Tempus Sans ITC"/>
                <a:cs typeface="Tempus Sans ITC"/>
              </a:rPr>
              <a:t>Istanziazione</a:t>
            </a:r>
            <a:r>
              <a:rPr lang="it-IT" sz="2000" dirty="0" smtClean="0">
                <a:latin typeface="Tempus Sans ITC"/>
                <a:cs typeface="Tempus Sans ITC"/>
              </a:rPr>
              <a:t> di oggetti grafici solo all’atto della creazione di una Nuova Partita</a:t>
            </a:r>
            <a:endParaRPr lang="it-IT" sz="2000" dirty="0">
              <a:latin typeface="Tempus Sans ITC"/>
              <a:cs typeface="Tempus Sans ITC"/>
            </a:endParaRPr>
          </a:p>
        </p:txBody>
      </p:sp>
      <p:sp>
        <p:nvSpPr>
          <p:cNvPr id="27" name="Segnaposto contenuto 3"/>
          <p:cNvSpPr txBox="1">
            <a:spLocks/>
          </p:cNvSpPr>
          <p:nvPr/>
        </p:nvSpPr>
        <p:spPr bwMode="auto">
          <a:xfrm>
            <a:off x="323528" y="4869160"/>
            <a:ext cx="3096344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buClr>
                <a:srgbClr val="3366FF"/>
              </a:buClr>
              <a:buSzPct val="80000"/>
              <a:buFont typeface="Wingdings" charset="2"/>
              <a:buChar char="u"/>
            </a:pPr>
            <a:r>
              <a:rPr lang="it-IT" sz="2000" dirty="0" smtClean="0">
                <a:latin typeface="Tempus Sans ITC"/>
                <a:cs typeface="Tempus Sans ITC"/>
              </a:rPr>
              <a:t>Principio di Inversione delle Dipendenze</a:t>
            </a:r>
          </a:p>
          <a:p>
            <a:pPr>
              <a:buClr>
                <a:srgbClr val="3366FF"/>
              </a:buClr>
              <a:buSzPct val="80000"/>
              <a:buFont typeface="Wingdings" charset="2"/>
              <a:buChar char="Ø"/>
            </a:pPr>
            <a:endParaRPr lang="it-IT" sz="2000" dirty="0">
              <a:latin typeface="Tempus Sans ITC"/>
              <a:cs typeface="Tempus Sans ITC"/>
            </a:endParaRPr>
          </a:p>
          <a:p>
            <a:pPr>
              <a:buClr>
                <a:srgbClr val="3366FF"/>
              </a:buClr>
              <a:buSzPct val="80000"/>
              <a:buFont typeface="Wingdings" charset="2"/>
              <a:buChar char="u"/>
            </a:pPr>
            <a:r>
              <a:rPr lang="it-IT" sz="2000" dirty="0" err="1" smtClean="0">
                <a:latin typeface="Tempus Sans ITC"/>
                <a:cs typeface="Tempus Sans ITC"/>
              </a:rPr>
              <a:t>Factory</a:t>
            </a:r>
            <a:r>
              <a:rPr lang="it-IT" sz="2000" dirty="0" smtClean="0">
                <a:latin typeface="Tempus Sans ITC"/>
                <a:cs typeface="Tempus Sans ITC"/>
              </a:rPr>
              <a:t> Method Pattern</a:t>
            </a:r>
          </a:p>
        </p:txBody>
      </p:sp>
      <p:sp>
        <p:nvSpPr>
          <p:cNvPr id="28" name="CasellaDiTesto 27"/>
          <p:cNvSpPr txBox="1"/>
          <p:nvPr/>
        </p:nvSpPr>
        <p:spPr>
          <a:xfrm>
            <a:off x="2988000" y="1844824"/>
            <a:ext cx="6480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 smtClean="0"/>
              <a:t>&lt;&lt;use&gt;&gt;</a:t>
            </a:r>
            <a:endParaRPr lang="it-IT" sz="900" dirty="0"/>
          </a:p>
        </p:txBody>
      </p:sp>
    </p:spTree>
    <p:extLst>
      <p:ext uri="{BB962C8B-B14F-4D97-AF65-F5344CB8AC3E}">
        <p14:creationId xmlns:p14="http://schemas.microsoft.com/office/powerpoint/2010/main" xmlns="" val="145878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323528" y="6021288"/>
            <a:ext cx="5184576" cy="504056"/>
          </a:xfrm>
        </p:spPr>
        <p:txBody>
          <a:bodyPr/>
          <a:lstStyle/>
          <a:p>
            <a:pPr>
              <a:buClr>
                <a:srgbClr val="3366FF"/>
              </a:buClr>
              <a:buSzPct val="80000"/>
              <a:buFont typeface="Wingdings" charset="2"/>
              <a:buChar char="u"/>
            </a:pPr>
            <a:r>
              <a:rPr lang="it-IT" sz="2000" dirty="0" smtClean="0">
                <a:latin typeface="Tempus Sans ITC"/>
                <a:cs typeface="Tempus Sans ITC"/>
              </a:rPr>
              <a:t>MVC Pattern</a:t>
            </a:r>
            <a:endParaRPr lang="it-IT" sz="2000" dirty="0">
              <a:latin typeface="Tempus Sans ITC"/>
              <a:cs typeface="Tempus Sans ITC"/>
            </a:endParaRPr>
          </a:p>
        </p:txBody>
      </p:sp>
      <p:sp>
        <p:nvSpPr>
          <p:cNvPr id="5" name="Titolo 1"/>
          <p:cNvSpPr txBox="1">
            <a:spLocks/>
          </p:cNvSpPr>
          <p:nvPr/>
        </p:nvSpPr>
        <p:spPr bwMode="auto">
          <a:xfrm>
            <a:off x="683568" y="0"/>
            <a:ext cx="7772400" cy="1026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it-IT" b="1" dirty="0" smtClean="0">
                <a:solidFill>
                  <a:srgbClr val="006600"/>
                </a:solidFill>
                <a:latin typeface="Tempus Sans ITC" pitchFamily="82" charset="0"/>
              </a:rPr>
              <a:t>MODEL-VIEW-CONTROLLER</a:t>
            </a:r>
            <a:r>
              <a:rPr lang="it-IT" b="1" baseline="-25000" dirty="0" smtClean="0">
                <a:solidFill>
                  <a:srgbClr val="006600"/>
                </a:solidFill>
                <a:latin typeface="Tempus Sans ITC" pitchFamily="82" charset="0"/>
              </a:rPr>
              <a:t>1</a:t>
            </a:r>
            <a:endParaRPr lang="it-IT" b="1" baseline="-25000" dirty="0" smtClean="0"/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0" y="836712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it-IT" sz="2800" dirty="0" smtClean="0">
                <a:latin typeface="Tempus Sans ITC" pitchFamily="82" charset="0"/>
              </a:rPr>
              <a:t>CONTROLLER - GAMECONTROLLER</a:t>
            </a:r>
            <a:endParaRPr lang="it-IT" sz="1400" dirty="0">
              <a:latin typeface="Tempus Sans ITC" pitchFamily="82" charset="0"/>
            </a:endParaRPr>
          </a:p>
        </p:txBody>
      </p:sp>
      <p:sp>
        <p:nvSpPr>
          <p:cNvPr id="14" name="CasellaDiTesto 13"/>
          <p:cNvSpPr txBox="1"/>
          <p:nvPr/>
        </p:nvSpPr>
        <p:spPr>
          <a:xfrm>
            <a:off x="2051720" y="544522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 smtClean="0"/>
              <a:t>&lt;&lt;</a:t>
            </a:r>
            <a:r>
              <a:rPr lang="it-IT" sz="1000" dirty="0" err="1" smtClean="0"/>
              <a:t>instantiate</a:t>
            </a:r>
            <a:r>
              <a:rPr lang="it-IT" sz="1000" dirty="0" smtClean="0"/>
              <a:t>&gt;&gt;</a:t>
            </a:r>
            <a:endParaRPr lang="it-IT" sz="1000" dirty="0"/>
          </a:p>
        </p:txBody>
      </p:sp>
      <p:pic>
        <p:nvPicPr>
          <p:cNvPr id="3" name="Segnaposto contenuto 2"/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-1653" b="-1653"/>
          <a:stretch>
            <a:fillRect/>
          </a:stretch>
        </p:blipFill>
        <p:spPr>
          <a:xfrm>
            <a:off x="107504" y="1412776"/>
            <a:ext cx="8856662" cy="48244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12259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tangolo 11"/>
          <p:cNvSpPr/>
          <p:nvPr/>
        </p:nvSpPr>
        <p:spPr bwMode="auto">
          <a:xfrm>
            <a:off x="179512" y="3573016"/>
            <a:ext cx="6840760" cy="2304256"/>
          </a:xfrm>
          <a:prstGeom prst="rect">
            <a:avLst/>
          </a:prstGeom>
          <a:solidFill>
            <a:srgbClr val="FF0000">
              <a:alpha val="3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7020272" y="1196752"/>
            <a:ext cx="2016224" cy="4680520"/>
          </a:xfrm>
          <a:prstGeom prst="rect">
            <a:avLst/>
          </a:prstGeom>
          <a:solidFill>
            <a:srgbClr val="0000FF">
              <a:alpha val="30000"/>
            </a:srgbClr>
          </a:solid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79512" y="1196752"/>
            <a:ext cx="6840760" cy="2376264"/>
          </a:xfrm>
          <a:prstGeom prst="rect">
            <a:avLst/>
          </a:prstGeom>
          <a:solidFill>
            <a:srgbClr val="008000">
              <a:alpha val="3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Segnaposto contenuto 6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rcRect t="-5473" b="-5473"/>
          <a:stretch>
            <a:fillRect/>
          </a:stretch>
        </p:blipFill>
        <p:spPr>
          <a:xfrm>
            <a:off x="179388" y="1052513"/>
            <a:ext cx="8785225" cy="50403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79512" y="5976000"/>
            <a:ext cx="8856984" cy="578768"/>
          </a:xfrm>
        </p:spPr>
        <p:txBody>
          <a:bodyPr/>
          <a:lstStyle/>
          <a:p>
            <a:pPr>
              <a:buClr>
                <a:srgbClr val="3366FF"/>
              </a:buClr>
              <a:buSzPct val="80000"/>
              <a:buFont typeface="Wingdings" charset="2"/>
              <a:buChar char="Ø"/>
            </a:pPr>
            <a:r>
              <a:rPr lang="it-IT" sz="1800" dirty="0" smtClean="0">
                <a:latin typeface="Tempus Sans ITC"/>
                <a:cs typeface="Tempus Sans ITC"/>
              </a:rPr>
              <a:t>Model è un modulo riutilizzabile, indipendente dalla </a:t>
            </a:r>
            <a:r>
              <a:rPr lang="it-IT" sz="1800" dirty="0" err="1" smtClean="0">
                <a:latin typeface="Tempus Sans ITC"/>
                <a:cs typeface="Tempus Sans ITC"/>
              </a:rPr>
              <a:t>View</a:t>
            </a:r>
            <a:r>
              <a:rPr lang="it-IT" sz="1800" dirty="0" smtClean="0">
                <a:latin typeface="Tempus Sans ITC"/>
                <a:cs typeface="Tempus Sans ITC"/>
              </a:rPr>
              <a:t> che lo rappresenta</a:t>
            </a:r>
          </a:p>
          <a:p>
            <a:pPr>
              <a:buClr>
                <a:srgbClr val="3366FF"/>
              </a:buClr>
              <a:buSzPct val="80000"/>
              <a:buFont typeface="Wingdings" charset="2"/>
              <a:buChar char="u"/>
            </a:pPr>
            <a:r>
              <a:rPr lang="it-IT" sz="1800" dirty="0" err="1" smtClean="0">
                <a:latin typeface="Tempus Sans ITC"/>
                <a:cs typeface="Tempus Sans ITC"/>
              </a:rPr>
              <a:t>Observer</a:t>
            </a:r>
            <a:r>
              <a:rPr lang="it-IT" sz="1800" dirty="0" smtClean="0">
                <a:latin typeface="Tempus Sans ITC"/>
                <a:cs typeface="Tempus Sans ITC"/>
              </a:rPr>
              <a:t> Pattern ad eventi</a:t>
            </a:r>
            <a:endParaRPr lang="it-IT" sz="1800" dirty="0">
              <a:latin typeface="Tempus Sans ITC"/>
              <a:cs typeface="Tempus Sans ITC"/>
            </a:endParaRPr>
          </a:p>
        </p:txBody>
      </p:sp>
      <p:sp>
        <p:nvSpPr>
          <p:cNvPr id="5" name="Titolo 1"/>
          <p:cNvSpPr txBox="1">
            <a:spLocks/>
          </p:cNvSpPr>
          <p:nvPr/>
        </p:nvSpPr>
        <p:spPr bwMode="auto">
          <a:xfrm>
            <a:off x="683568" y="0"/>
            <a:ext cx="7772400" cy="1026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defRPr>
            </a:lvl9pPr>
          </a:lstStyle>
          <a:p>
            <a:pPr eaLnBrk="1" hangingPunct="1"/>
            <a:r>
              <a:rPr lang="it-IT" b="1" dirty="0" smtClean="0">
                <a:solidFill>
                  <a:srgbClr val="006600"/>
                </a:solidFill>
                <a:latin typeface="Tempus Sans ITC" pitchFamily="82" charset="0"/>
              </a:rPr>
              <a:t>MODEL-VIEW-CONTROLLER</a:t>
            </a:r>
            <a:r>
              <a:rPr lang="it-IT" b="1" baseline="-25000" dirty="0" smtClean="0">
                <a:solidFill>
                  <a:srgbClr val="006600"/>
                </a:solidFill>
                <a:latin typeface="Tempus Sans ITC" pitchFamily="82" charset="0"/>
              </a:rPr>
              <a:t>2</a:t>
            </a:r>
            <a:endParaRPr lang="it-IT" b="1" baseline="-25000" dirty="0" smtClean="0"/>
          </a:p>
        </p:txBody>
      </p:sp>
      <p:sp>
        <p:nvSpPr>
          <p:cNvPr id="9" name="CasellaDiTesto 8"/>
          <p:cNvSpPr txBox="1"/>
          <p:nvPr/>
        </p:nvSpPr>
        <p:spPr>
          <a:xfrm>
            <a:off x="1259632" y="3140968"/>
            <a:ext cx="6480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 smtClean="0"/>
              <a:t>&lt;&lt;use&gt;&gt;</a:t>
            </a:r>
            <a:endParaRPr lang="it-IT" sz="900" dirty="0"/>
          </a:p>
        </p:txBody>
      </p:sp>
      <p:sp>
        <p:nvSpPr>
          <p:cNvPr id="13" name="CasellaDiTesto 12"/>
          <p:cNvSpPr txBox="1"/>
          <p:nvPr/>
        </p:nvSpPr>
        <p:spPr>
          <a:xfrm>
            <a:off x="683568" y="3284984"/>
            <a:ext cx="6480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 smtClean="0"/>
              <a:t>&lt;&lt;use&gt;&gt;</a:t>
            </a:r>
            <a:endParaRPr lang="it-IT" sz="900" dirty="0"/>
          </a:p>
        </p:txBody>
      </p:sp>
      <p:sp>
        <p:nvSpPr>
          <p:cNvPr id="14" name="CasellaDiTesto 13"/>
          <p:cNvSpPr txBox="1"/>
          <p:nvPr/>
        </p:nvSpPr>
        <p:spPr>
          <a:xfrm>
            <a:off x="2267744" y="3140968"/>
            <a:ext cx="6480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 smtClean="0"/>
              <a:t>&lt;&lt;use&gt;&gt;</a:t>
            </a:r>
            <a:endParaRPr lang="it-IT" sz="900" dirty="0"/>
          </a:p>
        </p:txBody>
      </p:sp>
      <p:sp>
        <p:nvSpPr>
          <p:cNvPr id="15" name="CasellaDiTesto 14"/>
          <p:cNvSpPr txBox="1"/>
          <p:nvPr/>
        </p:nvSpPr>
        <p:spPr>
          <a:xfrm>
            <a:off x="4788024" y="3429000"/>
            <a:ext cx="6480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 smtClean="0"/>
              <a:t>&lt;&lt;use&gt;&gt;</a:t>
            </a:r>
            <a:endParaRPr lang="it-IT" sz="900" dirty="0"/>
          </a:p>
        </p:txBody>
      </p:sp>
      <p:sp>
        <p:nvSpPr>
          <p:cNvPr id="16" name="CasellaDiTesto 15"/>
          <p:cNvSpPr txBox="1"/>
          <p:nvPr/>
        </p:nvSpPr>
        <p:spPr>
          <a:xfrm>
            <a:off x="5076056" y="3140968"/>
            <a:ext cx="6480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 smtClean="0"/>
              <a:t>&lt;&lt;use&gt;&gt;</a:t>
            </a:r>
            <a:endParaRPr lang="it-IT" sz="900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6012160" y="3140968"/>
            <a:ext cx="6480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 smtClean="0"/>
              <a:t>&lt;&lt;use&gt;&gt;</a:t>
            </a:r>
            <a:endParaRPr lang="it-IT" sz="900" dirty="0"/>
          </a:p>
        </p:txBody>
      </p:sp>
      <p:sp>
        <p:nvSpPr>
          <p:cNvPr id="18" name="CasellaDiTesto 17"/>
          <p:cNvSpPr txBox="1"/>
          <p:nvPr/>
        </p:nvSpPr>
        <p:spPr>
          <a:xfrm>
            <a:off x="3347864" y="4869160"/>
            <a:ext cx="6480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 smtClean="0"/>
              <a:t>&lt;&lt;use&gt;&gt;</a:t>
            </a:r>
            <a:endParaRPr lang="it-IT" sz="900" dirty="0"/>
          </a:p>
        </p:txBody>
      </p:sp>
      <p:sp>
        <p:nvSpPr>
          <p:cNvPr id="19" name="CasellaDiTesto 18"/>
          <p:cNvSpPr txBox="1"/>
          <p:nvPr/>
        </p:nvSpPr>
        <p:spPr>
          <a:xfrm>
            <a:off x="1907704" y="4581128"/>
            <a:ext cx="6480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 smtClean="0"/>
              <a:t>&lt;&lt;use&gt;&gt;</a:t>
            </a:r>
            <a:endParaRPr lang="it-IT" sz="900" dirty="0"/>
          </a:p>
        </p:txBody>
      </p:sp>
      <p:sp>
        <p:nvSpPr>
          <p:cNvPr id="20" name="CasellaDiTesto 19"/>
          <p:cNvSpPr txBox="1"/>
          <p:nvPr/>
        </p:nvSpPr>
        <p:spPr>
          <a:xfrm>
            <a:off x="107504" y="3284984"/>
            <a:ext cx="323165" cy="87890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it-IT" sz="900" dirty="0" smtClean="0"/>
              <a:t>&lt;&lt;use&gt;&gt;</a:t>
            </a:r>
            <a:endParaRPr lang="it-IT" sz="900" dirty="0"/>
          </a:p>
        </p:txBody>
      </p:sp>
    </p:spTree>
    <p:extLst>
      <p:ext uri="{BB962C8B-B14F-4D97-AF65-F5344CB8AC3E}">
        <p14:creationId xmlns:p14="http://schemas.microsoft.com/office/powerpoint/2010/main" xmlns="" val="254021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04454"/>
            <a:ext cx="3929090" cy="6610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 Box 4"/>
          <p:cNvSpPr txBox="1">
            <a:spLocks noChangeArrowheads="1"/>
          </p:cNvSpPr>
          <p:nvPr/>
        </p:nvSpPr>
        <p:spPr bwMode="auto">
          <a:xfrm rot="894853">
            <a:off x="4282424" y="1659483"/>
            <a:ext cx="4718361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it-IT" sz="3200" dirty="0" smtClean="0">
                <a:latin typeface="Tempus Sans ITC" pitchFamily="82" charset="0"/>
              </a:rPr>
              <a:t>DREAMS OF SOFTWARE ENGINEERS</a:t>
            </a:r>
            <a:endParaRPr lang="it-IT" dirty="0">
              <a:latin typeface="Tempus Sans ITC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886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2"/>
          <a:srcRect b="4021"/>
          <a:stretch>
            <a:fillRect/>
          </a:stretch>
        </p:blipFill>
        <p:spPr bwMode="auto">
          <a:xfrm>
            <a:off x="4871433" y="106690"/>
            <a:ext cx="4129723" cy="5322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3"/>
          <a:srcRect l="840" t="4754" r="8399" b="22582"/>
          <a:stretch>
            <a:fillRect/>
          </a:stretch>
        </p:blipFill>
        <p:spPr bwMode="auto">
          <a:xfrm>
            <a:off x="142844" y="142852"/>
            <a:ext cx="4643470" cy="5254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5572140"/>
            <a:ext cx="9144000" cy="1285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it-IT" sz="2000" dirty="0" smtClean="0">
                <a:latin typeface="Tempus Sans ITC" pitchFamily="82" charset="0"/>
              </a:rPr>
              <a:t>SOFTWARE  COME ARTE</a:t>
            </a:r>
          </a:p>
          <a:p>
            <a:pPr algn="ctr">
              <a:spcBef>
                <a:spcPct val="20000"/>
              </a:spcBef>
            </a:pPr>
            <a:r>
              <a:rPr lang="it-IT" sz="2000" dirty="0" smtClean="0">
                <a:latin typeface="Tempus Sans ITC" pitchFamily="82" charset="0"/>
              </a:rPr>
              <a:t>L’arte </a:t>
            </a:r>
            <a:r>
              <a:rPr lang="it-IT" sz="2000" dirty="0" smtClean="0">
                <a:latin typeface="Tempus Sans ITC" pitchFamily="82" charset="0"/>
              </a:rPr>
              <a:t>è quella “tecnica” che l’uomo sfrutta per comporre con le sue mani e secondo il suo concetto di “bello” qualcosa che si avvicini alla perfezione.</a:t>
            </a:r>
            <a:endParaRPr lang="it-IT" sz="2000" dirty="0">
              <a:latin typeface="Tempus Sans ITC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886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4282" y="1571612"/>
            <a:ext cx="8929718" cy="5286388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it-IT" sz="1800" dirty="0" smtClean="0">
                <a:latin typeface="Tempus Sans ITC" pitchFamily="82" charset="0"/>
              </a:rPr>
              <a:t>Sono </a:t>
            </a:r>
            <a:r>
              <a:rPr lang="it-IT" sz="2000" dirty="0" smtClean="0">
                <a:latin typeface="Tempus Sans ITC" pitchFamily="82" charset="0"/>
              </a:rPr>
              <a:t>proibiti gli scambi di proprietà tra i vari giocatori. L'unico modo per entrare in possesso di un terreno di un altro giocatore, è aspettare che quel terreno torni libero, ovvero di proprietà della Banca.</a:t>
            </a:r>
          </a:p>
          <a:p>
            <a:pPr eaLnBrk="1" hangingPunct="1">
              <a:lnSpc>
                <a:spcPct val="120000"/>
              </a:lnSpc>
            </a:pPr>
            <a:r>
              <a:rPr lang="it-IT" sz="2000" dirty="0" smtClean="0">
                <a:latin typeface="Tempus Sans ITC" pitchFamily="82" charset="0"/>
              </a:rPr>
              <a:t>Il gioco non prevede le carte “uscite gratis di prigione”, dunque sono assenti negli imprevisti e nelle probabilità. Gli unici modi per uscire di prigione sono il pagamento della cauzione o un doppio numero con i dadi (al terzo turno di prigione è comunque obbligatorio pagare la cauzione).</a:t>
            </a:r>
          </a:p>
          <a:p>
            <a:pPr eaLnBrk="1" hangingPunct="1">
              <a:lnSpc>
                <a:spcPct val="120000"/>
              </a:lnSpc>
            </a:pPr>
            <a:r>
              <a:rPr lang="it-IT" sz="2000" dirty="0" smtClean="0">
                <a:latin typeface="Tempus Sans ITC" pitchFamily="82" charset="0"/>
              </a:rPr>
              <a:t>Il gioco non prevede le aste dei terreni.</a:t>
            </a:r>
          </a:p>
          <a:p>
            <a:pPr eaLnBrk="1" hangingPunct="1">
              <a:lnSpc>
                <a:spcPct val="120000"/>
              </a:lnSpc>
            </a:pPr>
            <a:r>
              <a:rPr lang="it-IT" sz="2000" dirty="0" smtClean="0">
                <a:latin typeface="Tempus Sans ITC" pitchFamily="82" charset="0"/>
              </a:rPr>
              <a:t>I terreni non possono essere ipotecati. Un giocatore ha tuttavia la possibilità di vendere i terreni in sua proprietà alla Banca per un importo pari alla metà del valore originale.</a:t>
            </a:r>
          </a:p>
          <a:p>
            <a:pPr eaLnBrk="1" hangingPunct="1">
              <a:lnSpc>
                <a:spcPct val="120000"/>
              </a:lnSpc>
            </a:pPr>
            <a:r>
              <a:rPr lang="it-IT" sz="2000" dirty="0" smtClean="0">
                <a:solidFill>
                  <a:srgbClr val="000000"/>
                </a:solidFill>
                <a:latin typeface="Tempus Sans ITC" pitchFamily="82" charset="0"/>
              </a:rPr>
              <a:t>Gli edifici possono essere eretti sui terreni da un giocatore solamente durante il suo turno e possono essere distribuiti a piacere sui terreni dello stesso gruppo.</a:t>
            </a:r>
            <a:endParaRPr lang="it-IT" sz="2000" dirty="0" smtClean="0">
              <a:latin typeface="Tempus Sans ITC" pitchFamily="82" charset="0"/>
            </a:endParaRPr>
          </a:p>
        </p:txBody>
      </p:sp>
      <p:sp>
        <p:nvSpPr>
          <p:cNvPr id="19459" name="Text Box 4"/>
          <p:cNvSpPr txBox="1">
            <a:spLocks noChangeArrowheads="1"/>
          </p:cNvSpPr>
          <p:nvPr/>
        </p:nvSpPr>
        <p:spPr bwMode="auto">
          <a:xfrm>
            <a:off x="0" y="990600"/>
            <a:ext cx="9144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it-IT" sz="3200">
                <a:latin typeface="Tempus Sans ITC" pitchFamily="82" charset="0"/>
              </a:rPr>
              <a:t>Modifiche apportate al regolamento:</a:t>
            </a:r>
            <a:endParaRPr lang="it-IT" sz="1400">
              <a:latin typeface="Tempus Sans ITC" pitchFamily="82" charset="0"/>
            </a:endParaRPr>
          </a:p>
        </p:txBody>
      </p:sp>
      <p:sp>
        <p:nvSpPr>
          <p:cNvPr id="19460" name="Rectangle 5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838200"/>
          </a:xfrm>
          <a:noFill/>
        </p:spPr>
        <p:txBody>
          <a:bodyPr/>
          <a:lstStyle/>
          <a:p>
            <a:pPr eaLnBrk="1" hangingPunct="1"/>
            <a:r>
              <a:rPr lang="it-IT" b="1" smtClean="0">
                <a:solidFill>
                  <a:srgbClr val="006600"/>
                </a:solidFill>
                <a:latin typeface="Tempus Sans ITC" pitchFamily="82" charset="0"/>
              </a:rPr>
              <a:t>RACCOLTA DEI REQUISITI</a:t>
            </a:r>
            <a:r>
              <a:rPr lang="it-IT" b="1" baseline="-25000" smtClean="0">
                <a:solidFill>
                  <a:srgbClr val="006600"/>
                </a:solidFill>
                <a:latin typeface="Tempus Sans ITC" pitchFamily="82" charset="0"/>
              </a:rPr>
              <a:t>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838200"/>
          </a:xfrm>
          <a:noFill/>
        </p:spPr>
        <p:txBody>
          <a:bodyPr/>
          <a:lstStyle/>
          <a:p>
            <a:pPr eaLnBrk="1" hangingPunct="1"/>
            <a:r>
              <a:rPr lang="it-IT" b="1" smtClean="0">
                <a:solidFill>
                  <a:srgbClr val="006600"/>
                </a:solidFill>
                <a:latin typeface="Tempus Sans ITC" pitchFamily="82" charset="0"/>
              </a:rPr>
              <a:t>CASI D’USO</a:t>
            </a:r>
            <a:r>
              <a:rPr lang="it-IT" b="1" baseline="-25000" smtClean="0">
                <a:solidFill>
                  <a:srgbClr val="006600"/>
                </a:solidFill>
                <a:latin typeface="Tempus Sans ITC" pitchFamily="82" charset="0"/>
              </a:rPr>
              <a:t>1</a:t>
            </a:r>
          </a:p>
        </p:txBody>
      </p:sp>
      <p:sp>
        <p:nvSpPr>
          <p:cNvPr id="1028" name="Text Box 5"/>
          <p:cNvSpPr txBox="1">
            <a:spLocks noChangeArrowheads="1"/>
          </p:cNvSpPr>
          <p:nvPr/>
        </p:nvSpPr>
        <p:spPr bwMode="auto">
          <a:xfrm>
            <a:off x="0" y="83820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it-IT" sz="2800">
                <a:latin typeface="Tempus Sans ITC" pitchFamily="82" charset="0"/>
              </a:rPr>
              <a:t>CREAZIONE PARTITA</a:t>
            </a:r>
            <a:endParaRPr lang="it-IT" sz="1400">
              <a:latin typeface="Tempus Sans ITC" pitchFamily="82" charset="0"/>
            </a:endParaRPr>
          </a:p>
        </p:txBody>
      </p:sp>
      <p:graphicFrame>
        <p:nvGraphicFramePr>
          <p:cNvPr id="102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734266106"/>
              </p:ext>
            </p:extLst>
          </p:nvPr>
        </p:nvGraphicFramePr>
        <p:xfrm>
          <a:off x="838200" y="1473200"/>
          <a:ext cx="7543800" cy="5156200"/>
        </p:xfrm>
        <a:graphic>
          <a:graphicData uri="http://schemas.openxmlformats.org/presentationml/2006/ole">
            <p:oleObj spid="_x0000_s1128" name="Visio" r:id="rId3" imgW="6649700" imgH="4545521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609600"/>
          </a:xfrm>
          <a:noFill/>
        </p:spPr>
        <p:txBody>
          <a:bodyPr/>
          <a:lstStyle/>
          <a:p>
            <a:pPr eaLnBrk="1" hangingPunct="1"/>
            <a:r>
              <a:rPr lang="it-IT" sz="3200" b="1" smtClean="0">
                <a:solidFill>
                  <a:srgbClr val="006600"/>
                </a:solidFill>
                <a:latin typeface="Tempus Sans ITC" pitchFamily="82" charset="0"/>
              </a:rPr>
              <a:t>CASI D’USO</a:t>
            </a:r>
            <a:r>
              <a:rPr lang="it-IT" sz="3200" b="1" baseline="-25000" smtClean="0">
                <a:solidFill>
                  <a:srgbClr val="006600"/>
                </a:solidFill>
                <a:latin typeface="Tempus Sans ITC" pitchFamily="82" charset="0"/>
              </a:rPr>
              <a:t>2</a:t>
            </a:r>
          </a:p>
        </p:txBody>
      </p:sp>
      <p:sp>
        <p:nvSpPr>
          <p:cNvPr id="2052" name="Text Box 3"/>
          <p:cNvSpPr txBox="1">
            <a:spLocks noChangeArrowheads="1"/>
          </p:cNvSpPr>
          <p:nvPr/>
        </p:nvSpPr>
        <p:spPr bwMode="auto">
          <a:xfrm>
            <a:off x="0" y="533400"/>
            <a:ext cx="9144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it-IT" sz="1600">
                <a:latin typeface="Tempus Sans ITC" pitchFamily="82" charset="0"/>
              </a:rPr>
              <a:t>SVOLGIMENTO PARTITA</a:t>
            </a:r>
          </a:p>
        </p:txBody>
      </p:sp>
      <p:graphicFrame>
        <p:nvGraphicFramePr>
          <p:cNvPr id="205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226994763"/>
              </p:ext>
            </p:extLst>
          </p:nvPr>
        </p:nvGraphicFramePr>
        <p:xfrm>
          <a:off x="842967" y="857232"/>
          <a:ext cx="7515247" cy="5849285"/>
        </p:xfrm>
        <a:graphic>
          <a:graphicData uri="http://schemas.openxmlformats.org/presentationml/2006/ole">
            <p:oleObj spid="_x0000_s2156" name="Visio" r:id="rId3" imgW="8743385" imgH="6806105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838200"/>
          </a:xfrm>
          <a:noFill/>
        </p:spPr>
        <p:txBody>
          <a:bodyPr/>
          <a:lstStyle/>
          <a:p>
            <a:pPr eaLnBrk="1" hangingPunct="1"/>
            <a:r>
              <a:rPr lang="it-IT" b="1" smtClean="0">
                <a:solidFill>
                  <a:srgbClr val="006600"/>
                </a:solidFill>
                <a:latin typeface="Tempus Sans ITC" pitchFamily="82" charset="0"/>
              </a:rPr>
              <a:t>CASI D’USO</a:t>
            </a:r>
            <a:r>
              <a:rPr lang="it-IT" b="1" baseline="-25000" smtClean="0">
                <a:solidFill>
                  <a:srgbClr val="006600"/>
                </a:solidFill>
                <a:latin typeface="Tempus Sans ITC" pitchFamily="82" charset="0"/>
              </a:rPr>
              <a:t>3</a:t>
            </a:r>
          </a:p>
        </p:txBody>
      </p:sp>
      <p:sp>
        <p:nvSpPr>
          <p:cNvPr id="3076" name="Text Box 3"/>
          <p:cNvSpPr txBox="1">
            <a:spLocks noChangeArrowheads="1"/>
          </p:cNvSpPr>
          <p:nvPr/>
        </p:nvSpPr>
        <p:spPr bwMode="auto">
          <a:xfrm>
            <a:off x="0" y="106680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20000"/>
              </a:spcBef>
            </a:pPr>
            <a:r>
              <a:rPr lang="it-IT" sz="2800">
                <a:latin typeface="Tempus Sans ITC" pitchFamily="82" charset="0"/>
              </a:rPr>
              <a:t>CONCLUSIONE PARTITA</a:t>
            </a:r>
            <a:endParaRPr lang="it-IT" sz="1400">
              <a:latin typeface="Tempus Sans ITC" pitchFamily="82" charset="0"/>
            </a:endParaRPr>
          </a:p>
        </p:txBody>
      </p:sp>
      <p:graphicFrame>
        <p:nvGraphicFramePr>
          <p:cNvPr id="3074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702111338"/>
              </p:ext>
            </p:extLst>
          </p:nvPr>
        </p:nvGraphicFramePr>
        <p:xfrm>
          <a:off x="685800" y="1981200"/>
          <a:ext cx="7732713" cy="3808413"/>
        </p:xfrm>
        <a:graphic>
          <a:graphicData uri="http://schemas.openxmlformats.org/presentationml/2006/ole">
            <p:oleObj spid="_x0000_s3176" name="Visio" r:id="rId3" imgW="6445918" imgH="3123132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52400" y="914400"/>
            <a:ext cx="8991600" cy="5715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Aft>
                <a:spcPts val="600"/>
              </a:spcAft>
              <a:buFontTx/>
              <a:buNone/>
            </a:pPr>
            <a:r>
              <a:rPr lang="it-IT" sz="2200" u="sng" dirty="0" smtClean="0">
                <a:latin typeface="Tempus Sans ITC" pitchFamily="82" charset="0"/>
              </a:rPr>
              <a:t>Note comuni:</a:t>
            </a:r>
            <a:endParaRPr lang="it-IT" sz="2200" dirty="0" smtClean="0">
              <a:latin typeface="Tempus Sans ITC" pitchFamily="82" charset="0"/>
            </a:endParaRPr>
          </a:p>
          <a:p>
            <a:pPr eaLnBrk="1" hangingPunct="1"/>
            <a:r>
              <a:rPr lang="it-IT" sz="2200" dirty="0" smtClean="0">
                <a:latin typeface="Tempus Sans ITC" pitchFamily="82" charset="0"/>
              </a:rPr>
              <a:t>L'utente può in qualsiasi momento terminare una partita in corso, visualizzando così una schermata contenente le statistiche di fine partita.</a:t>
            </a:r>
          </a:p>
          <a:p>
            <a:pPr eaLnBrk="1" hangingPunct="1"/>
            <a:r>
              <a:rPr lang="it-IT" sz="2200" dirty="0" smtClean="0">
                <a:latin typeface="Tempus Sans ITC" pitchFamily="82" charset="0"/>
              </a:rPr>
              <a:t>Se un giocatore non è in condizioni di compiere determinate operazioni, il sistema disabilita i pulsanti relativi ad esse. Esempio: se un giocatore capita su un terreno che non può acquistare (poiché già in possesso di un altro giocatore), il pulsante relativo all'acquisto di quel terreno non è selezionabile.</a:t>
            </a:r>
          </a:p>
          <a:p>
            <a:pPr eaLnBrk="1" hangingPunct="1"/>
            <a:r>
              <a:rPr lang="it-IT" sz="2200" dirty="0" smtClean="0">
                <a:latin typeface="Tempus Sans ITC" pitchFamily="82" charset="0"/>
              </a:rPr>
              <a:t>Ogni qualvolta un giocatore si trova a dover effettuare il pagamento di una somma che eccede il suo attuale capitale, appare una notifica in cui si segnala al giocatore che effettuando tale pagamento fallirà e diventerà inattivo. Il giocatore può decidere se confermare l'operazione e fallire oppure annullarla ed effettuare altre operazioni prima di proseguire con quello specifico pagamento.</a:t>
            </a:r>
          </a:p>
          <a:p>
            <a:pPr eaLnBrk="1" hangingPunct="1"/>
            <a:r>
              <a:rPr lang="it-IT" sz="2200" dirty="0" smtClean="0">
                <a:latin typeface="Tempus Sans ITC" pitchFamily="82" charset="0"/>
              </a:rPr>
              <a:t>Se un giocatore diventa inattivo, non potrà più in alcun modo interagire con il sistema.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685800"/>
          </a:xfrm>
          <a:noFill/>
        </p:spPr>
        <p:txBody>
          <a:bodyPr/>
          <a:lstStyle/>
          <a:p>
            <a:pPr eaLnBrk="1" hangingPunct="1"/>
            <a:r>
              <a:rPr lang="it-IT" b="1" smtClean="0">
                <a:solidFill>
                  <a:srgbClr val="006600"/>
                </a:solidFill>
                <a:latin typeface="Tempus Sans ITC" pitchFamily="82" charset="0"/>
              </a:rPr>
              <a:t>SCENARI</a:t>
            </a:r>
            <a:r>
              <a:rPr lang="it-IT" b="1" baseline="-25000" smtClean="0">
                <a:solidFill>
                  <a:srgbClr val="006600"/>
                </a:solidFill>
                <a:latin typeface="Tempus Sans ITC" pitchFamily="82" charset="0"/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ruttura predefinita">
  <a:themeElements>
    <a:clrScheme name="Struttura predefinit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truttura predefinita">
      <a:majorFont>
        <a:latin typeface="Times New Roman"/>
        <a:ea typeface=""/>
        <a:cs typeface="Times New Roman"/>
      </a:majorFont>
      <a:minorFont>
        <a:latin typeface="Times New Roman"/>
        <a:ea typeface="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cs typeface="Times New Roman" pitchFamily="18" charset="0"/>
          </a:defRPr>
        </a:defPPr>
      </a:lstStyle>
    </a:lnDef>
  </a:objectDefaults>
  <a:extraClrSchemeLst>
    <a:extraClrScheme>
      <a:clrScheme name="Struttura predefinit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uttura predefinit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uttura predefinit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 (x86)\Microsoft Office\Templates\Presentation Designs\Arco.pot</Template>
  <TotalTime>23</TotalTime>
  <Words>2344</Words>
  <Application>Microsoft Macintosh PowerPoint</Application>
  <PresentationFormat>Presentazione su schermo (4:3)</PresentationFormat>
  <Paragraphs>276</Paragraphs>
  <Slides>47</Slides>
  <Notes>0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47</vt:i4>
      </vt:variant>
    </vt:vector>
  </HeadingPairs>
  <TitlesOfParts>
    <vt:vector size="49" baseType="lpstr">
      <vt:lpstr>Struttura predefinita</vt:lpstr>
      <vt:lpstr>Visio</vt:lpstr>
      <vt:lpstr>PROGETTO DI INGEGNERIA DEL SOFTWARE  a.a. 2011/2012 professor GIUSEPPE BELLAVIA</vt:lpstr>
      <vt:lpstr>SPECIFICA</vt:lpstr>
      <vt:lpstr>RACCOLTA DEI REQUISITI1</vt:lpstr>
      <vt:lpstr>RACCOLTA DEI REQUISITI2</vt:lpstr>
      <vt:lpstr>RACCOLTA DEI REQUISITI3</vt:lpstr>
      <vt:lpstr>CASI D’USO1</vt:lpstr>
      <vt:lpstr>CASI D’USO2</vt:lpstr>
      <vt:lpstr>CASI D’USO3</vt:lpstr>
      <vt:lpstr>SCENARI1</vt:lpstr>
      <vt:lpstr>SCENARI2</vt:lpstr>
      <vt:lpstr>Diapositiva 11</vt:lpstr>
      <vt:lpstr>Diapositiva 12</vt:lpstr>
      <vt:lpstr>SCENARI3</vt:lpstr>
      <vt:lpstr>Diapositiva 14</vt:lpstr>
      <vt:lpstr>Diapositiva 15</vt:lpstr>
      <vt:lpstr>SCENARI4</vt:lpstr>
      <vt:lpstr>Diapositiva 17</vt:lpstr>
      <vt:lpstr>SCENARI5</vt:lpstr>
      <vt:lpstr>Diapositiva 19</vt:lpstr>
      <vt:lpstr>Diapositiva 20</vt:lpstr>
      <vt:lpstr>CLASSI DI ANALISI1</vt:lpstr>
      <vt:lpstr>CLASSI DI ANALISI2</vt:lpstr>
      <vt:lpstr>CLASSI DI ANALISI3</vt:lpstr>
      <vt:lpstr>CLASSI DI ANALISI4</vt:lpstr>
      <vt:lpstr>    </vt:lpstr>
      <vt:lpstr>DIAGRAMMI DI SEQUENZA1  </vt:lpstr>
      <vt:lpstr>COSTRUZIONE EDIFICIO</vt:lpstr>
      <vt:lpstr>TIRA DADI</vt:lpstr>
      <vt:lpstr>PESCA CARTA</vt:lpstr>
      <vt:lpstr>DIAGRAMMA DEGLI STATI</vt:lpstr>
      <vt:lpstr>DESIGN CLASSES1</vt:lpstr>
      <vt:lpstr>DESIGN CLASSES2</vt:lpstr>
      <vt:lpstr>Diapositiva 33</vt:lpstr>
      <vt:lpstr>Diapositiva 34</vt:lpstr>
      <vt:lpstr>Diapositiva 35</vt:lpstr>
      <vt:lpstr>Diapositiva 36</vt:lpstr>
      <vt:lpstr>Diapositiva 37</vt:lpstr>
      <vt:lpstr>Diapositiva 38</vt:lpstr>
      <vt:lpstr>Diapositiva 39</vt:lpstr>
      <vt:lpstr>Diapositiva 40</vt:lpstr>
      <vt:lpstr>Diapositiva 41</vt:lpstr>
      <vt:lpstr>Diapositiva 42</vt:lpstr>
      <vt:lpstr>Diapositiva 43</vt:lpstr>
      <vt:lpstr>Diapositiva 44</vt:lpstr>
      <vt:lpstr>Diapositiva 45</vt:lpstr>
      <vt:lpstr>Diapositiva 46</vt:lpstr>
      <vt:lpstr>Diapositiva 47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Elisa</dc:creator>
  <cp:lastModifiedBy>Elisa</cp:lastModifiedBy>
  <cp:revision>147</cp:revision>
  <dcterms:created xsi:type="dcterms:W3CDTF">2012-06-09T08:47:34Z</dcterms:created>
  <dcterms:modified xsi:type="dcterms:W3CDTF">2012-07-04T11:04:35Z</dcterms:modified>
</cp:coreProperties>
</file>